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63" r:id="rId3"/>
    <p:sldId id="277" r:id="rId4"/>
    <p:sldId id="258" r:id="rId5"/>
    <p:sldId id="265" r:id="rId6"/>
    <p:sldId id="283" r:id="rId7"/>
    <p:sldId id="282" r:id="rId8"/>
    <p:sldId id="272" r:id="rId9"/>
    <p:sldId id="292" r:id="rId10"/>
    <p:sldId id="316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14" r:id="rId26"/>
    <p:sldId id="315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291" r:id="rId35"/>
    <p:sldId id="280" r:id="rId36"/>
    <p:sldId id="268" r:id="rId37"/>
    <p:sldId id="259" r:id="rId38"/>
    <p:sldId id="275" r:id="rId39"/>
    <p:sldId id="276" r:id="rId40"/>
    <p:sldId id="273" r:id="rId41"/>
    <p:sldId id="287" r:id="rId42"/>
    <p:sldId id="278" r:id="rId43"/>
    <p:sldId id="288" r:id="rId44"/>
    <p:sldId id="279" r:id="rId45"/>
    <p:sldId id="274" r:id="rId46"/>
    <p:sldId id="289" r:id="rId47"/>
    <p:sldId id="290" r:id="rId48"/>
    <p:sldId id="317" r:id="rId49"/>
    <p:sldId id="285" r:id="rId50"/>
    <p:sldId id="286" r:id="rId51"/>
    <p:sldId id="260" r:id="rId52"/>
  </p:sldIdLst>
  <p:sldSz cx="18288000" cy="10287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경기천년제목V Bold" panose="02020803020101020101" pitchFamily="18" charset="-127"/>
      <p:bold r:id="rId58"/>
    </p:embeddedFont>
    <p:embeddedFont>
      <p:font typeface="티웨이_항공" panose="02000300000000000000" pitchFamily="2" charset="-127"/>
      <p:regular r:id="rId59"/>
    </p:embeddedFont>
    <p:embeddedFont>
      <p:font typeface="맑은 고딕" panose="020B0503020000020004" pitchFamily="50" charset="-127"/>
      <p:regular r:id="rId60"/>
      <p:bold r:id="rId61"/>
    </p:embeddedFont>
    <p:embeddedFont>
      <p:font typeface="Jua" panose="020B0600000101010101" charset="-127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B" initials="K" lastIdx="1" clrIdx="0">
    <p:extLst>
      <p:ext uri="{19B8F6BF-5375-455C-9EA6-DF929625EA0E}">
        <p15:presenceInfo xmlns:p15="http://schemas.microsoft.com/office/powerpoint/2012/main" userId="K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A16E55"/>
    <a:srgbClr val="B38467"/>
    <a:srgbClr val="845B44"/>
    <a:srgbClr val="E0CDC1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174" y="84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55F53-2567-48EC-9A06-B9A0AEA7D5DF}" type="datetimeFigureOut">
              <a:rPr lang="ko-KR" altLang="en-US" smtClean="0"/>
              <a:t>2023-07-05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04E61-5136-477E-8A13-A63B6DF02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295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04E61-5136-477E-8A13-A63B6DF024E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89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04E61-5136-477E-8A13-A63B6DF024E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91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E04E61-5136-477E-8A13-A63B6DF024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39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jpeg"/><Relationship Id="rId17" Type="http://schemas.openxmlformats.org/officeDocument/2006/relationships/image" Target="../media/image40.png"/><Relationship Id="rId2" Type="http://schemas.openxmlformats.org/officeDocument/2006/relationships/image" Target="../media/image34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jpeg"/><Relationship Id="rId5" Type="http://schemas.openxmlformats.org/officeDocument/2006/relationships/image" Target="NULL"/><Relationship Id="rId15" Type="http://schemas.openxmlformats.org/officeDocument/2006/relationships/image" Target="../media/image19.png"/><Relationship Id="rId10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jpeg"/><Relationship Id="rId17" Type="http://schemas.openxmlformats.org/officeDocument/2006/relationships/image" Target="../media/image41.png"/><Relationship Id="rId2" Type="http://schemas.openxmlformats.org/officeDocument/2006/relationships/image" Target="../media/image34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jpeg"/><Relationship Id="rId5" Type="http://schemas.openxmlformats.org/officeDocument/2006/relationships/image" Target="NULL"/><Relationship Id="rId15" Type="http://schemas.openxmlformats.org/officeDocument/2006/relationships/image" Target="../media/image19.png"/><Relationship Id="rId10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4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1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jpeg"/><Relationship Id="rId17" Type="http://schemas.openxmlformats.org/officeDocument/2006/relationships/image" Target="../media/image46.png"/><Relationship Id="rId2" Type="http://schemas.openxmlformats.org/officeDocument/2006/relationships/image" Target="../media/image34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jpeg"/><Relationship Id="rId5" Type="http://schemas.openxmlformats.org/officeDocument/2006/relationships/image" Target="NULL"/><Relationship Id="rId15" Type="http://schemas.openxmlformats.org/officeDocument/2006/relationships/image" Target="../media/image19.png"/><Relationship Id="rId10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7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9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1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jpeg"/><Relationship Id="rId17" Type="http://schemas.openxmlformats.org/officeDocument/2006/relationships/image" Target="../media/image52.png"/><Relationship Id="rId2" Type="http://schemas.openxmlformats.org/officeDocument/2006/relationships/image" Target="../media/image34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jpeg"/><Relationship Id="rId5" Type="http://schemas.openxmlformats.org/officeDocument/2006/relationships/image" Target="NULL"/><Relationship Id="rId15" Type="http://schemas.openxmlformats.org/officeDocument/2006/relationships/image" Target="../media/image19.png"/><Relationship Id="rId10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3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5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6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58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jpeg"/><Relationship Id="rId17" Type="http://schemas.openxmlformats.org/officeDocument/2006/relationships/image" Target="../media/image63.png"/><Relationship Id="rId2" Type="http://schemas.openxmlformats.org/officeDocument/2006/relationships/image" Target="../media/image34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jpeg"/><Relationship Id="rId5" Type="http://schemas.openxmlformats.org/officeDocument/2006/relationships/image" Target="NULL"/><Relationship Id="rId15" Type="http://schemas.openxmlformats.org/officeDocument/2006/relationships/image" Target="../media/image19.png"/><Relationship Id="rId10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4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6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3.png"/><Relationship Id="rId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8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jpeg"/><Relationship Id="rId17" Type="http://schemas.openxmlformats.org/officeDocument/2006/relationships/image" Target="../media/image69.png"/><Relationship Id="rId2" Type="http://schemas.openxmlformats.org/officeDocument/2006/relationships/image" Target="../media/image34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jpeg"/><Relationship Id="rId5" Type="http://schemas.openxmlformats.org/officeDocument/2006/relationships/image" Target="NULL"/><Relationship Id="rId15" Type="http://schemas.openxmlformats.org/officeDocument/2006/relationships/image" Target="../media/image19.png"/><Relationship Id="rId10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71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73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3.png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jpeg"/><Relationship Id="rId17" Type="http://schemas.openxmlformats.org/officeDocument/2006/relationships/image" Target="../media/image74.PNG"/><Relationship Id="rId2" Type="http://schemas.openxmlformats.org/officeDocument/2006/relationships/image" Target="../media/image34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jpeg"/><Relationship Id="rId5" Type="http://schemas.openxmlformats.org/officeDocument/2006/relationships/image" Target="NULL"/><Relationship Id="rId15" Type="http://schemas.openxmlformats.org/officeDocument/2006/relationships/image" Target="../media/image19.png"/><Relationship Id="rId10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76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Relationship Id="rId14" Type="http://schemas.openxmlformats.org/officeDocument/2006/relationships/image" Target="../media/image30.png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78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Relationship Id="rId14" Type="http://schemas.openxmlformats.org/officeDocument/2006/relationships/image" Target="../media/image30.png"/><Relationship Id="rId9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8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Relationship Id="rId14" Type="http://schemas.openxmlformats.org/officeDocument/2006/relationships/image" Target="../media/image30.png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20.png"/><Relationship Id="rId17" Type="http://schemas.openxmlformats.org/officeDocument/2006/relationships/image" Target="NULL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NULL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8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8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Relationship Id="rId14" Type="http://schemas.openxmlformats.org/officeDocument/2006/relationships/image" Target="../media/image30.png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jpeg"/><Relationship Id="rId17" Type="http://schemas.openxmlformats.org/officeDocument/2006/relationships/image" Target="../media/image83.PNG"/><Relationship Id="rId2" Type="http://schemas.openxmlformats.org/officeDocument/2006/relationships/image" Target="../media/image34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jpeg"/><Relationship Id="rId5" Type="http://schemas.openxmlformats.org/officeDocument/2006/relationships/image" Target="NULL"/><Relationship Id="rId15" Type="http://schemas.openxmlformats.org/officeDocument/2006/relationships/image" Target="../media/image19.png"/><Relationship Id="rId10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8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Relationship Id="rId9" Type="http://schemas.openxmlformats.org/officeDocument/2006/relationships/image" Target="NULL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jpeg"/><Relationship Id="rId17" Type="http://schemas.openxmlformats.org/officeDocument/2006/relationships/image" Target="../media/image86.PNG"/><Relationship Id="rId2" Type="http://schemas.openxmlformats.org/officeDocument/2006/relationships/image" Target="../media/image34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jpeg"/><Relationship Id="rId5" Type="http://schemas.openxmlformats.org/officeDocument/2006/relationships/image" Target="NULL"/><Relationship Id="rId15" Type="http://schemas.openxmlformats.org/officeDocument/2006/relationships/image" Target="../media/image19.png"/><Relationship Id="rId10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8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Relationship Id="rId9" Type="http://schemas.openxmlformats.org/officeDocument/2006/relationships/image" Target="NULL"/><Relationship Id="rId1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9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8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Relationship Id="rId14" Type="http://schemas.openxmlformats.org/officeDocument/2006/relationships/image" Target="../media/image30.png"/><Relationship Id="rId9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9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9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Relationship Id="rId14" Type="http://schemas.openxmlformats.org/officeDocument/2006/relationships/image" Target="../media/image30.png"/><Relationship Id="rId9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94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9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Relationship Id="rId14" Type="http://schemas.openxmlformats.org/officeDocument/2006/relationships/image" Target="../media/image30.png"/><Relationship Id="rId9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96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9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Relationship Id="rId14" Type="http://schemas.openxmlformats.org/officeDocument/2006/relationships/image" Target="../media/image30.png"/><Relationship Id="rId9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10" Type="http://schemas.openxmlformats.org/officeDocument/2006/relationships/image" Target="NULL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3.jpe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5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6" Type="http://schemas.openxmlformats.org/officeDocument/2006/relationships/image" Target="NULL"/><Relationship Id="rId5" Type="http://schemas.openxmlformats.org/officeDocument/2006/relationships/image" Target="../media/image25.png"/><Relationship Id="rId10" Type="http://schemas.openxmlformats.org/officeDocument/2006/relationships/image" Target="NULL"/><Relationship Id="rId4" Type="http://schemas.openxmlformats.org/officeDocument/2006/relationships/image" Target="../media/image27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3.pn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61" t="2154" r="26272" b="3675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229764" y="0"/>
            <a:ext cx="4401072" cy="3112758"/>
          </a:xfrm>
          <a:custGeom>
            <a:avLst/>
            <a:gdLst/>
            <a:ahLst/>
            <a:cxnLst/>
            <a:rect l="l" t="t" r="r" b="b"/>
            <a:pathLst>
              <a:path w="4401072" h="3112758">
                <a:moveTo>
                  <a:pt x="0" y="0"/>
                </a:moveTo>
                <a:lnTo>
                  <a:pt x="4401072" y="0"/>
                </a:lnTo>
                <a:lnTo>
                  <a:pt x="4401072" y="3112758"/>
                </a:lnTo>
                <a:lnTo>
                  <a:pt x="0" y="311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4119731" y="7123985"/>
            <a:ext cx="4401072" cy="3112758"/>
          </a:xfrm>
          <a:custGeom>
            <a:avLst/>
            <a:gdLst/>
            <a:ahLst/>
            <a:cxnLst/>
            <a:rect l="l" t="t" r="r" b="b"/>
            <a:pathLst>
              <a:path w="4401072" h="3112758">
                <a:moveTo>
                  <a:pt x="4401072" y="3112758"/>
                </a:moveTo>
                <a:lnTo>
                  <a:pt x="0" y="3112758"/>
                </a:lnTo>
                <a:lnTo>
                  <a:pt x="0" y="0"/>
                </a:lnTo>
                <a:lnTo>
                  <a:pt x="4401072" y="0"/>
                </a:lnTo>
                <a:lnTo>
                  <a:pt x="4401072" y="311275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528872">
            <a:off x="15704480" y="2114271"/>
            <a:ext cx="709929" cy="1549449"/>
          </a:xfrm>
          <a:custGeom>
            <a:avLst/>
            <a:gdLst/>
            <a:ahLst/>
            <a:cxnLst/>
            <a:rect l="l" t="t" r="r" b="b"/>
            <a:pathLst>
              <a:path w="709929" h="1549449">
                <a:moveTo>
                  <a:pt x="0" y="0"/>
                </a:moveTo>
                <a:lnTo>
                  <a:pt x="709929" y="0"/>
                </a:lnTo>
                <a:lnTo>
                  <a:pt x="709929" y="1549449"/>
                </a:lnTo>
                <a:lnTo>
                  <a:pt x="0" y="15494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04438" y="649308"/>
            <a:ext cx="9231459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7"/>
              </a:lnSpc>
            </a:pPr>
            <a:r>
              <a:rPr lang="en-US" sz="23247" dirty="0">
                <a:solidFill>
                  <a:srgbClr val="FFFFCC"/>
                </a:solidFill>
                <a:latin typeface="Jua"/>
              </a:rPr>
              <a:t>C</a:t>
            </a:r>
            <a:r>
              <a:rPr lang="en-US" sz="23247" dirty="0">
                <a:solidFill>
                  <a:srgbClr val="FFF9F9"/>
                </a:solidFill>
                <a:latin typeface="Jua"/>
              </a:rPr>
              <a:t>offee</a:t>
            </a:r>
          </a:p>
        </p:txBody>
      </p:sp>
      <p:sp>
        <p:nvSpPr>
          <p:cNvPr id="7" name="Freeform 7"/>
          <p:cNvSpPr/>
          <p:nvPr/>
        </p:nvSpPr>
        <p:spPr>
          <a:xfrm rot="-696851" flipH="1">
            <a:off x="1903897" y="5745021"/>
            <a:ext cx="2114417" cy="2064074"/>
          </a:xfrm>
          <a:custGeom>
            <a:avLst/>
            <a:gdLst/>
            <a:ahLst/>
            <a:cxnLst/>
            <a:rect l="l" t="t" r="r" b="b"/>
            <a:pathLst>
              <a:path w="2114417" h="2064074">
                <a:moveTo>
                  <a:pt x="2114417" y="0"/>
                </a:moveTo>
                <a:lnTo>
                  <a:pt x="0" y="0"/>
                </a:lnTo>
                <a:lnTo>
                  <a:pt x="0" y="2064074"/>
                </a:lnTo>
                <a:lnTo>
                  <a:pt x="2114417" y="2064074"/>
                </a:lnTo>
                <a:lnTo>
                  <a:pt x="211441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855128" y="8941430"/>
            <a:ext cx="3086100" cy="323076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068757" y="3352949"/>
            <a:ext cx="8991590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315"/>
              </a:lnSpc>
            </a:pPr>
            <a:r>
              <a:rPr lang="en-US" sz="15315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Jua"/>
              </a:rPr>
              <a:t>O</a:t>
            </a:r>
            <a:r>
              <a:rPr lang="en-US" sz="15315" dirty="0" smtClean="0">
                <a:solidFill>
                  <a:schemeClr val="bg1"/>
                </a:solidFill>
                <a:latin typeface="Jua"/>
              </a:rPr>
              <a:t>rd</a:t>
            </a:r>
            <a:r>
              <a:rPr lang="en-US" sz="15315" dirty="0" smtClean="0">
                <a:solidFill>
                  <a:srgbClr val="FFF9F9"/>
                </a:solidFill>
                <a:latin typeface="Jua"/>
              </a:rPr>
              <a:t>er</a:t>
            </a:r>
            <a:endParaRPr lang="en-US" sz="15315" dirty="0" smtClean="0">
              <a:solidFill>
                <a:srgbClr val="FFF9F9"/>
              </a:solidFill>
              <a:latin typeface="Jua"/>
            </a:endParaRPr>
          </a:p>
          <a:p>
            <a:pPr>
              <a:lnSpc>
                <a:spcPts val="15315"/>
              </a:lnSpc>
            </a:pPr>
            <a:r>
              <a:rPr lang="en-US" sz="15315" dirty="0" smtClean="0">
                <a:solidFill>
                  <a:srgbClr val="FFF9F9"/>
                </a:solidFill>
                <a:latin typeface="Jua"/>
              </a:rPr>
              <a:t>		</a:t>
            </a:r>
            <a:r>
              <a:rPr lang="en-US" sz="15315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Jua"/>
              </a:rPr>
              <a:t>S</a:t>
            </a:r>
            <a:r>
              <a:rPr lang="en-US" sz="15315" dirty="0" smtClean="0">
                <a:solidFill>
                  <a:srgbClr val="FFF9F9"/>
                </a:solidFill>
                <a:latin typeface="Jua"/>
              </a:rPr>
              <a:t>ystem</a:t>
            </a:r>
            <a:endParaRPr lang="en-US" sz="15315" dirty="0">
              <a:solidFill>
                <a:srgbClr val="FFF9F9"/>
              </a:solidFill>
              <a:latin typeface="Ju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72566" y="8080199"/>
            <a:ext cx="1047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</a:t>
            </a:r>
            <a:r>
              <a:rPr lang="ko-KR" altLang="en-US" sz="48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조</a:t>
            </a:r>
            <a:endParaRPr lang="ko-KR" altLang="en-US" sz="4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9412" y="8141754"/>
            <a:ext cx="9344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 smtClean="0">
                <a:solidFill>
                  <a:srgbClr val="FFFFCC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박</a:t>
            </a:r>
            <a:r>
              <a:rPr lang="ko-KR" altLang="en-US" sz="40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유상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안</a:t>
            </a:r>
            <a:r>
              <a:rPr lang="ko-KR" altLang="en-US" sz="40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혜선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추</a:t>
            </a:r>
            <a:r>
              <a:rPr lang="ko-KR" altLang="en-US" sz="40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은호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조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성민</a:t>
            </a:r>
            <a:r>
              <a:rPr lang="en-US" altLang="ko-KR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최</a:t>
            </a:r>
            <a:r>
              <a:rPr lang="ko-KR" altLang="en-US" sz="40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연국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윤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재근</a:t>
            </a:r>
            <a:endParaRPr lang="ko-KR" altLang="en-US" sz="40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75405" y="1949488"/>
            <a:ext cx="489699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프로그램 실행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05111" y="2014742"/>
            <a:ext cx="5109230" cy="11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로그인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69" y="3240949"/>
            <a:ext cx="6511066" cy="58734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541" y="3240949"/>
            <a:ext cx="7528804" cy="58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37" y="2354700"/>
            <a:ext cx="9534770" cy="7406926"/>
          </a:xfrm>
          <a:custGeom>
            <a:avLst/>
            <a:gdLst/>
            <a:ahLst/>
            <a:cxnLst/>
            <a:rect l="l" t="t" r="r" b="b"/>
            <a:pathLst>
              <a:path w="8116443" h="5106530">
                <a:moveTo>
                  <a:pt x="0" y="0"/>
                </a:moveTo>
                <a:lnTo>
                  <a:pt x="8116443" y="0"/>
                </a:lnTo>
                <a:lnTo>
                  <a:pt x="8116443" y="5106530"/>
                </a:lnTo>
                <a:lnTo>
                  <a:pt x="0" y="510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611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43200" y="1610365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279662">
            <a:off x="13818296" y="-2113619"/>
            <a:ext cx="5223563" cy="5589415"/>
          </a:xfrm>
          <a:custGeom>
            <a:avLst/>
            <a:gdLst/>
            <a:ahLst/>
            <a:cxnLst/>
            <a:rect l="l" t="t" r="r" b="b"/>
            <a:pathLst>
              <a:path w="5223563" h="5589415">
                <a:moveTo>
                  <a:pt x="0" y="0"/>
                </a:moveTo>
                <a:lnTo>
                  <a:pt x="5223563" y="0"/>
                </a:lnTo>
                <a:lnTo>
                  <a:pt x="5223563" y="5589415"/>
                </a:lnTo>
                <a:lnTo>
                  <a:pt x="0" y="5589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 flipH="1">
            <a:off x="14505147" y="8912297"/>
            <a:ext cx="4705764" cy="4662985"/>
          </a:xfrm>
          <a:custGeom>
            <a:avLst/>
            <a:gdLst/>
            <a:ahLst/>
            <a:cxnLst/>
            <a:rect l="l" t="t" r="r" b="b"/>
            <a:pathLst>
              <a:path w="4705764" h="4662985">
                <a:moveTo>
                  <a:pt x="4705764" y="0"/>
                </a:moveTo>
                <a:lnTo>
                  <a:pt x="0" y="0"/>
                </a:lnTo>
                <a:lnTo>
                  <a:pt x="0" y="4662985"/>
                </a:lnTo>
                <a:lnTo>
                  <a:pt x="4705764" y="4662985"/>
                </a:lnTo>
                <a:lnTo>
                  <a:pt x="47057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96419" y="3693221"/>
            <a:ext cx="6134296" cy="6134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16314" t="-53026" r="-4619" b="-2895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24706" y="2845460"/>
            <a:ext cx="4858519" cy="485851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-24572" r="-2457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84012" y="671564"/>
            <a:ext cx="3731829" cy="37318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-50053" t="-31064" r="-65148" b="-3997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38200" y="700131"/>
            <a:ext cx="1068088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845B44"/>
                </a:solidFill>
                <a:latin typeface="Jua"/>
              </a:rPr>
              <a:t>4.Project </a:t>
            </a:r>
            <a:r>
              <a:rPr lang="en-US" altLang="ko-KR" sz="9999" dirty="0" smtClean="0">
                <a:solidFill>
                  <a:srgbClr val="845B44"/>
                </a:solidFill>
                <a:latin typeface="Jua"/>
              </a:rPr>
              <a:t>Result</a:t>
            </a:r>
            <a:endParaRPr lang="en-US" sz="9999" dirty="0">
              <a:solidFill>
                <a:srgbClr val="845B44"/>
              </a:solidFill>
              <a:latin typeface="Jua"/>
            </a:endParaRPr>
          </a:p>
        </p:txBody>
      </p:sp>
      <p:sp>
        <p:nvSpPr>
          <p:cNvPr id="17" name="Freeform 17"/>
          <p:cNvSpPr/>
          <p:nvPr/>
        </p:nvSpPr>
        <p:spPr>
          <a:xfrm rot="1123981">
            <a:off x="14884133" y="7925389"/>
            <a:ext cx="435291" cy="1221479"/>
          </a:xfrm>
          <a:custGeom>
            <a:avLst/>
            <a:gdLst/>
            <a:ahLst/>
            <a:cxnLst/>
            <a:rect l="l" t="t" r="r" b="b"/>
            <a:pathLst>
              <a:path w="435291" h="1221479">
                <a:moveTo>
                  <a:pt x="0" y="0"/>
                </a:moveTo>
                <a:lnTo>
                  <a:pt x="435290" y="0"/>
                </a:lnTo>
                <a:lnTo>
                  <a:pt x="435290" y="1221480"/>
                </a:lnTo>
                <a:lnTo>
                  <a:pt x="0" y="1221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52599">
            <a:off x="10070461" y="2699985"/>
            <a:ext cx="1256847" cy="1106026"/>
          </a:xfrm>
          <a:custGeom>
            <a:avLst/>
            <a:gdLst/>
            <a:ahLst/>
            <a:cxnLst/>
            <a:rect l="l" t="t" r="r" b="b"/>
            <a:pathLst>
              <a:path w="1256847" h="1106026">
                <a:moveTo>
                  <a:pt x="0" y="0"/>
                </a:moveTo>
                <a:lnTo>
                  <a:pt x="1256848" y="0"/>
                </a:lnTo>
                <a:lnTo>
                  <a:pt x="1256848" y="1106025"/>
                </a:lnTo>
                <a:lnTo>
                  <a:pt x="0" y="1106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"/>
          <p:cNvSpPr/>
          <p:nvPr/>
        </p:nvSpPr>
        <p:spPr>
          <a:xfrm>
            <a:off x="7823722" y="1409700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2133632" y="2641143"/>
            <a:ext cx="5547992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ko-KR" altLang="en-US" sz="6000" spc="102" dirty="0" smtClean="0">
                <a:solidFill>
                  <a:srgbClr val="845B44"/>
                </a:solidFill>
                <a:latin typeface="Jua" panose="020B0600000101010101" charset="-127"/>
                <a:ea typeface="Jua" panose="020B0600000101010101" charset="-127"/>
              </a:rPr>
              <a:t>관리자</a:t>
            </a:r>
            <a:r>
              <a:rPr lang="en-US" altLang="ko-KR" sz="6000" spc="102" dirty="0" smtClean="0">
                <a:solidFill>
                  <a:srgbClr val="845B44"/>
                </a:solidFill>
                <a:latin typeface="Jua" panose="020B0600000101010101" charset="-127"/>
                <a:ea typeface="Jua" panose="020B0600000101010101" charset="-127"/>
              </a:rPr>
              <a:t> </a:t>
            </a:r>
            <a:r>
              <a:rPr lang="ko-KR" altLang="en-US" sz="6000" spc="102" dirty="0" err="1">
                <a:solidFill>
                  <a:srgbClr val="845B44"/>
                </a:solidFill>
                <a:latin typeface="Jua" panose="020B0600000101010101" charset="-127"/>
                <a:ea typeface="Jua" panose="020B0600000101010101" charset="-127"/>
              </a:rPr>
              <a:t>메인화면</a:t>
            </a:r>
            <a:endParaRPr lang="en-US" altLang="ko-KR" sz="6000" spc="102" dirty="0">
              <a:solidFill>
                <a:srgbClr val="845B44"/>
              </a:solidFill>
              <a:latin typeface="Jua" panose="020B0600000101010101" charset="-127"/>
              <a:ea typeface="Jua" panose="020B0600000101010101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0217" y="3287794"/>
            <a:ext cx="79152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37" y="2354700"/>
            <a:ext cx="9534770" cy="7406926"/>
          </a:xfrm>
          <a:custGeom>
            <a:avLst/>
            <a:gdLst/>
            <a:ahLst/>
            <a:cxnLst/>
            <a:rect l="l" t="t" r="r" b="b"/>
            <a:pathLst>
              <a:path w="8116443" h="5106530">
                <a:moveTo>
                  <a:pt x="0" y="0"/>
                </a:moveTo>
                <a:lnTo>
                  <a:pt x="8116443" y="0"/>
                </a:lnTo>
                <a:lnTo>
                  <a:pt x="8116443" y="5106530"/>
                </a:lnTo>
                <a:lnTo>
                  <a:pt x="0" y="510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611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43200" y="1610365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279662">
            <a:off x="13818296" y="-2113619"/>
            <a:ext cx="5223563" cy="5589415"/>
          </a:xfrm>
          <a:custGeom>
            <a:avLst/>
            <a:gdLst/>
            <a:ahLst/>
            <a:cxnLst/>
            <a:rect l="l" t="t" r="r" b="b"/>
            <a:pathLst>
              <a:path w="5223563" h="5589415">
                <a:moveTo>
                  <a:pt x="0" y="0"/>
                </a:moveTo>
                <a:lnTo>
                  <a:pt x="5223563" y="0"/>
                </a:lnTo>
                <a:lnTo>
                  <a:pt x="5223563" y="5589415"/>
                </a:lnTo>
                <a:lnTo>
                  <a:pt x="0" y="5589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 flipH="1">
            <a:off x="14505147" y="8912297"/>
            <a:ext cx="4705764" cy="4662985"/>
          </a:xfrm>
          <a:custGeom>
            <a:avLst/>
            <a:gdLst/>
            <a:ahLst/>
            <a:cxnLst/>
            <a:rect l="l" t="t" r="r" b="b"/>
            <a:pathLst>
              <a:path w="4705764" h="4662985">
                <a:moveTo>
                  <a:pt x="4705764" y="0"/>
                </a:moveTo>
                <a:lnTo>
                  <a:pt x="0" y="0"/>
                </a:lnTo>
                <a:lnTo>
                  <a:pt x="0" y="4662985"/>
                </a:lnTo>
                <a:lnTo>
                  <a:pt x="4705764" y="4662985"/>
                </a:lnTo>
                <a:lnTo>
                  <a:pt x="47057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96419" y="3693221"/>
            <a:ext cx="6134296" cy="6134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16314" t="-53026" r="-4619" b="-2895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24706" y="2845460"/>
            <a:ext cx="4858519" cy="485851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-24572" r="-2457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84012" y="671564"/>
            <a:ext cx="3731829" cy="37318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-50053" t="-31064" r="-65148" b="-3997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38200" y="700131"/>
            <a:ext cx="1068088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845B44"/>
                </a:solidFill>
                <a:latin typeface="Jua"/>
              </a:rPr>
              <a:t>4.Project </a:t>
            </a:r>
            <a:r>
              <a:rPr lang="en-US" altLang="ko-KR" sz="9999" dirty="0" smtClean="0">
                <a:solidFill>
                  <a:srgbClr val="845B44"/>
                </a:solidFill>
                <a:latin typeface="Jua"/>
              </a:rPr>
              <a:t>Result</a:t>
            </a:r>
            <a:endParaRPr lang="en-US" sz="9999" dirty="0">
              <a:solidFill>
                <a:srgbClr val="845B44"/>
              </a:solidFill>
              <a:latin typeface="Jua"/>
            </a:endParaRPr>
          </a:p>
        </p:txBody>
      </p:sp>
      <p:sp>
        <p:nvSpPr>
          <p:cNvPr id="17" name="Freeform 17"/>
          <p:cNvSpPr/>
          <p:nvPr/>
        </p:nvSpPr>
        <p:spPr>
          <a:xfrm rot="1123981">
            <a:off x="14884133" y="7925389"/>
            <a:ext cx="435291" cy="1221479"/>
          </a:xfrm>
          <a:custGeom>
            <a:avLst/>
            <a:gdLst/>
            <a:ahLst/>
            <a:cxnLst/>
            <a:rect l="l" t="t" r="r" b="b"/>
            <a:pathLst>
              <a:path w="435291" h="1221479">
                <a:moveTo>
                  <a:pt x="0" y="0"/>
                </a:moveTo>
                <a:lnTo>
                  <a:pt x="435290" y="0"/>
                </a:lnTo>
                <a:lnTo>
                  <a:pt x="435290" y="1221480"/>
                </a:lnTo>
                <a:lnTo>
                  <a:pt x="0" y="1221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52599">
            <a:off x="10070461" y="2699985"/>
            <a:ext cx="1256847" cy="1106026"/>
          </a:xfrm>
          <a:custGeom>
            <a:avLst/>
            <a:gdLst/>
            <a:ahLst/>
            <a:cxnLst/>
            <a:rect l="l" t="t" r="r" b="b"/>
            <a:pathLst>
              <a:path w="1256847" h="1106026">
                <a:moveTo>
                  <a:pt x="0" y="0"/>
                </a:moveTo>
                <a:lnTo>
                  <a:pt x="1256848" y="0"/>
                </a:lnTo>
                <a:lnTo>
                  <a:pt x="1256848" y="1106025"/>
                </a:lnTo>
                <a:lnTo>
                  <a:pt x="0" y="1106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"/>
          <p:cNvSpPr/>
          <p:nvPr/>
        </p:nvSpPr>
        <p:spPr>
          <a:xfrm>
            <a:off x="7823722" y="1409700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2133632" y="2641143"/>
            <a:ext cx="5547992" cy="57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ko-KR" altLang="en-US" sz="6000" spc="102" dirty="0" smtClean="0">
                <a:solidFill>
                  <a:srgbClr val="845B44"/>
                </a:solidFill>
                <a:latin typeface="Jua" panose="020B0600000101010101" charset="-127"/>
                <a:ea typeface="Jua" panose="020B0600000101010101" charset="-127"/>
              </a:rPr>
              <a:t>지점 관리 화면</a:t>
            </a:r>
            <a:endParaRPr lang="en-US" altLang="ko-KR" sz="6000" spc="102" dirty="0">
              <a:solidFill>
                <a:srgbClr val="845B44"/>
              </a:solidFill>
              <a:latin typeface="Jua" panose="020B0600000101010101" charset="-127"/>
              <a:ea typeface="Jua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3034" y="3498512"/>
            <a:ext cx="7472926" cy="580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258" y="3910430"/>
            <a:ext cx="6990005" cy="5427336"/>
          </a:xfrm>
          <a:prstGeom prst="rect">
            <a:avLst/>
          </a:prstGeom>
        </p:spPr>
      </p:pic>
      <p:sp>
        <p:nvSpPr>
          <p:cNvPr id="17" name="TextBox 8"/>
          <p:cNvSpPr txBox="1"/>
          <p:nvPr/>
        </p:nvSpPr>
        <p:spPr>
          <a:xfrm>
            <a:off x="3573880" y="2465492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지점 등록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12169791" y="2465492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지점 등록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96200" y="5067299"/>
            <a:ext cx="609600" cy="533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9998640" y="3771901"/>
            <a:ext cx="7245362" cy="5565866"/>
            <a:chOff x="-1200651" y="1562100"/>
            <a:chExt cx="10122413" cy="7856747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-1200651" y="1562100"/>
              <a:ext cx="10122413" cy="7856747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6172200" y="4838700"/>
              <a:ext cx="2514600" cy="1981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3697821" y="7810501"/>
            <a:ext cx="649153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8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200" y="1055914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949488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지점 수정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524000" y="3431642"/>
            <a:ext cx="7351499" cy="5637129"/>
            <a:chOff x="4113400" y="869571"/>
            <a:chExt cx="7934325" cy="615315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13400" y="869571"/>
              <a:ext cx="7934325" cy="615315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5587166" y="5279505"/>
              <a:ext cx="6376233" cy="2580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361892" y="2244305"/>
              <a:ext cx="653065" cy="5200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8"/>
          <p:cNvSpPr txBox="1"/>
          <p:nvPr/>
        </p:nvSpPr>
        <p:spPr>
          <a:xfrm>
            <a:off x="12535694" y="1943827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지점 수정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1284" y="3426200"/>
            <a:ext cx="7442316" cy="564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949488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지점 삭제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11964346" y="1949488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지점 삭제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411703" y="3285533"/>
            <a:ext cx="7619749" cy="5595069"/>
            <a:chOff x="1371600" y="3262885"/>
            <a:chExt cx="7772149" cy="6041887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71600" y="3262885"/>
              <a:ext cx="7772149" cy="6041887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3622842" y="8089726"/>
              <a:ext cx="373380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89642" y="8614723"/>
              <a:ext cx="1083133" cy="5594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978" y="3272784"/>
            <a:ext cx="7373008" cy="572471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1260186" y="7311384"/>
            <a:ext cx="6019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37" y="2354700"/>
            <a:ext cx="9534770" cy="7406926"/>
          </a:xfrm>
          <a:custGeom>
            <a:avLst/>
            <a:gdLst/>
            <a:ahLst/>
            <a:cxnLst/>
            <a:rect l="l" t="t" r="r" b="b"/>
            <a:pathLst>
              <a:path w="8116443" h="5106530">
                <a:moveTo>
                  <a:pt x="0" y="0"/>
                </a:moveTo>
                <a:lnTo>
                  <a:pt x="8116443" y="0"/>
                </a:lnTo>
                <a:lnTo>
                  <a:pt x="8116443" y="5106530"/>
                </a:lnTo>
                <a:lnTo>
                  <a:pt x="0" y="510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611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43200" y="1610365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279662">
            <a:off x="13818296" y="-2113619"/>
            <a:ext cx="5223563" cy="5589415"/>
          </a:xfrm>
          <a:custGeom>
            <a:avLst/>
            <a:gdLst/>
            <a:ahLst/>
            <a:cxnLst/>
            <a:rect l="l" t="t" r="r" b="b"/>
            <a:pathLst>
              <a:path w="5223563" h="5589415">
                <a:moveTo>
                  <a:pt x="0" y="0"/>
                </a:moveTo>
                <a:lnTo>
                  <a:pt x="5223563" y="0"/>
                </a:lnTo>
                <a:lnTo>
                  <a:pt x="5223563" y="5589415"/>
                </a:lnTo>
                <a:lnTo>
                  <a:pt x="0" y="5589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 flipH="1">
            <a:off x="14505147" y="8912297"/>
            <a:ext cx="4705764" cy="4662985"/>
          </a:xfrm>
          <a:custGeom>
            <a:avLst/>
            <a:gdLst/>
            <a:ahLst/>
            <a:cxnLst/>
            <a:rect l="l" t="t" r="r" b="b"/>
            <a:pathLst>
              <a:path w="4705764" h="4662985">
                <a:moveTo>
                  <a:pt x="4705764" y="0"/>
                </a:moveTo>
                <a:lnTo>
                  <a:pt x="0" y="0"/>
                </a:lnTo>
                <a:lnTo>
                  <a:pt x="0" y="4662985"/>
                </a:lnTo>
                <a:lnTo>
                  <a:pt x="4705764" y="4662985"/>
                </a:lnTo>
                <a:lnTo>
                  <a:pt x="47057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96419" y="3693221"/>
            <a:ext cx="6134296" cy="6134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16314" t="-53026" r="-4619" b="-2895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24706" y="2845460"/>
            <a:ext cx="4858519" cy="485851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-24572" r="-2457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84012" y="671564"/>
            <a:ext cx="3731829" cy="37318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-50053" t="-31064" r="-65148" b="-3997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38200" y="700131"/>
            <a:ext cx="1068088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845B44"/>
                </a:solidFill>
                <a:latin typeface="Jua"/>
              </a:rPr>
              <a:t>4.Project </a:t>
            </a:r>
            <a:r>
              <a:rPr lang="en-US" altLang="ko-KR" sz="9999" dirty="0" smtClean="0">
                <a:solidFill>
                  <a:srgbClr val="845B44"/>
                </a:solidFill>
                <a:latin typeface="Jua"/>
              </a:rPr>
              <a:t>Result</a:t>
            </a:r>
            <a:endParaRPr lang="en-US" sz="9999" dirty="0">
              <a:solidFill>
                <a:srgbClr val="845B44"/>
              </a:solidFill>
              <a:latin typeface="Jua"/>
            </a:endParaRPr>
          </a:p>
        </p:txBody>
      </p:sp>
      <p:sp>
        <p:nvSpPr>
          <p:cNvPr id="17" name="Freeform 17"/>
          <p:cNvSpPr/>
          <p:nvPr/>
        </p:nvSpPr>
        <p:spPr>
          <a:xfrm rot="1123981">
            <a:off x="14884133" y="7925389"/>
            <a:ext cx="435291" cy="1221479"/>
          </a:xfrm>
          <a:custGeom>
            <a:avLst/>
            <a:gdLst/>
            <a:ahLst/>
            <a:cxnLst/>
            <a:rect l="l" t="t" r="r" b="b"/>
            <a:pathLst>
              <a:path w="435291" h="1221479">
                <a:moveTo>
                  <a:pt x="0" y="0"/>
                </a:moveTo>
                <a:lnTo>
                  <a:pt x="435290" y="0"/>
                </a:lnTo>
                <a:lnTo>
                  <a:pt x="435290" y="1221480"/>
                </a:lnTo>
                <a:lnTo>
                  <a:pt x="0" y="1221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52599">
            <a:off x="10070461" y="2699985"/>
            <a:ext cx="1256847" cy="1106026"/>
          </a:xfrm>
          <a:custGeom>
            <a:avLst/>
            <a:gdLst/>
            <a:ahLst/>
            <a:cxnLst/>
            <a:rect l="l" t="t" r="r" b="b"/>
            <a:pathLst>
              <a:path w="1256847" h="1106026">
                <a:moveTo>
                  <a:pt x="0" y="0"/>
                </a:moveTo>
                <a:lnTo>
                  <a:pt x="1256848" y="0"/>
                </a:lnTo>
                <a:lnTo>
                  <a:pt x="1256848" y="1106025"/>
                </a:lnTo>
                <a:lnTo>
                  <a:pt x="0" y="1106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"/>
          <p:cNvSpPr/>
          <p:nvPr/>
        </p:nvSpPr>
        <p:spPr>
          <a:xfrm>
            <a:off x="7823722" y="1409700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2133632" y="2641143"/>
            <a:ext cx="5547992" cy="57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ko-KR" altLang="en-US" sz="6000" spc="102" dirty="0" smtClean="0">
                <a:solidFill>
                  <a:srgbClr val="845B44"/>
                </a:solidFill>
                <a:latin typeface="Jua" panose="020B0600000101010101" charset="-127"/>
                <a:ea typeface="Jua" panose="020B0600000101010101" charset="-127"/>
              </a:rPr>
              <a:t>발주 현황</a:t>
            </a:r>
            <a:endParaRPr lang="en-US" altLang="ko-KR" sz="6000" spc="102" dirty="0">
              <a:solidFill>
                <a:srgbClr val="845B44"/>
              </a:solidFill>
              <a:latin typeface="Jua" panose="020B0600000101010101" charset="-127"/>
              <a:ea typeface="Jua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850" y="3412734"/>
            <a:ext cx="8024835" cy="60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949488"/>
            <a:ext cx="3390759" cy="114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발주 수정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12192000" y="1949488"/>
            <a:ext cx="3390759" cy="114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발주 수정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0200" y="3431705"/>
            <a:ext cx="7383066" cy="574139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8229600" y="4693632"/>
            <a:ext cx="685800" cy="517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9137" y="3465870"/>
            <a:ext cx="7391400" cy="570720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413942" y="6730637"/>
            <a:ext cx="3352800" cy="175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84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949488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발주 수정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6400" y="3485030"/>
            <a:ext cx="7360037" cy="572349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940438" y="5295900"/>
            <a:ext cx="6043448" cy="373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5519" y="3498536"/>
            <a:ext cx="7275689" cy="5670501"/>
          </a:xfrm>
          <a:prstGeom prst="rect">
            <a:avLst/>
          </a:prstGeom>
        </p:spPr>
      </p:pic>
      <p:sp>
        <p:nvSpPr>
          <p:cNvPr id="19" name="TextBox 8"/>
          <p:cNvSpPr txBox="1"/>
          <p:nvPr/>
        </p:nvSpPr>
        <p:spPr>
          <a:xfrm>
            <a:off x="12192000" y="1943100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발주 검색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14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3581400" y="1943100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발주 검색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3647" y="3341198"/>
            <a:ext cx="7407953" cy="57647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69349" y="3390900"/>
            <a:ext cx="7228051" cy="5688502"/>
          </a:xfrm>
          <a:prstGeom prst="rect">
            <a:avLst/>
          </a:prstGeom>
        </p:spPr>
      </p:pic>
      <p:sp>
        <p:nvSpPr>
          <p:cNvPr id="17" name="TextBox 8"/>
          <p:cNvSpPr txBox="1"/>
          <p:nvPr/>
        </p:nvSpPr>
        <p:spPr>
          <a:xfrm>
            <a:off x="12192000" y="1943100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발주 검색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048000" y="5189136"/>
            <a:ext cx="5943600" cy="1249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208233" y="4621912"/>
            <a:ext cx="6043448" cy="521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819400" y="4636226"/>
            <a:ext cx="6043448" cy="502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334357" y="5110202"/>
            <a:ext cx="6039243" cy="3157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8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85940">
            <a:off x="13950967" y="7019699"/>
            <a:ext cx="5223563" cy="5589415"/>
          </a:xfrm>
          <a:custGeom>
            <a:avLst/>
            <a:gdLst/>
            <a:ahLst/>
            <a:cxnLst/>
            <a:rect l="l" t="t" r="r" b="b"/>
            <a:pathLst>
              <a:path w="5223563" h="5589415">
                <a:moveTo>
                  <a:pt x="0" y="0"/>
                </a:moveTo>
                <a:lnTo>
                  <a:pt x="5223563" y="0"/>
                </a:lnTo>
                <a:lnTo>
                  <a:pt x="5223563" y="5589415"/>
                </a:lnTo>
                <a:lnTo>
                  <a:pt x="0" y="5589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049805" flipH="1">
            <a:off x="-3635372" y="-5514670"/>
            <a:ext cx="7922959" cy="7850932"/>
          </a:xfrm>
          <a:custGeom>
            <a:avLst/>
            <a:gdLst/>
            <a:ahLst/>
            <a:cxnLst/>
            <a:rect l="l" t="t" r="r" b="b"/>
            <a:pathLst>
              <a:path w="7922959" h="7850932">
                <a:moveTo>
                  <a:pt x="7922959" y="0"/>
                </a:moveTo>
                <a:lnTo>
                  <a:pt x="0" y="0"/>
                </a:lnTo>
                <a:lnTo>
                  <a:pt x="0" y="7850932"/>
                </a:lnTo>
                <a:lnTo>
                  <a:pt x="7922959" y="7850932"/>
                </a:lnTo>
                <a:lnTo>
                  <a:pt x="79229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02902" flipH="1">
            <a:off x="980172" y="5532170"/>
            <a:ext cx="1715954" cy="3044435"/>
          </a:xfrm>
          <a:custGeom>
            <a:avLst/>
            <a:gdLst/>
            <a:ahLst/>
            <a:cxnLst/>
            <a:rect l="l" t="t" r="r" b="b"/>
            <a:pathLst>
              <a:path w="1715954" h="3044435">
                <a:moveTo>
                  <a:pt x="1715954" y="0"/>
                </a:moveTo>
                <a:lnTo>
                  <a:pt x="0" y="0"/>
                </a:lnTo>
                <a:lnTo>
                  <a:pt x="0" y="3044435"/>
                </a:lnTo>
                <a:lnTo>
                  <a:pt x="1715954" y="3044435"/>
                </a:lnTo>
                <a:lnTo>
                  <a:pt x="17159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13900">
            <a:off x="15594811" y="1023867"/>
            <a:ext cx="1935875" cy="3537313"/>
          </a:xfrm>
          <a:custGeom>
            <a:avLst/>
            <a:gdLst/>
            <a:ahLst/>
            <a:cxnLst/>
            <a:rect l="l" t="t" r="r" b="b"/>
            <a:pathLst>
              <a:path w="1935875" h="3537313">
                <a:moveTo>
                  <a:pt x="0" y="0"/>
                </a:moveTo>
                <a:lnTo>
                  <a:pt x="1935875" y="0"/>
                </a:lnTo>
                <a:lnTo>
                  <a:pt x="1935875" y="3537312"/>
                </a:lnTo>
                <a:lnTo>
                  <a:pt x="0" y="353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607185">
            <a:off x="124500" y="1105259"/>
            <a:ext cx="1128933" cy="3374527"/>
          </a:xfrm>
          <a:custGeom>
            <a:avLst/>
            <a:gdLst/>
            <a:ahLst/>
            <a:cxnLst/>
            <a:rect l="l" t="t" r="r" b="b"/>
            <a:pathLst>
              <a:path w="1128933" h="3374527">
                <a:moveTo>
                  <a:pt x="0" y="0"/>
                </a:moveTo>
                <a:lnTo>
                  <a:pt x="1128932" y="0"/>
                </a:lnTo>
                <a:lnTo>
                  <a:pt x="1128932" y="3374527"/>
                </a:lnTo>
                <a:lnTo>
                  <a:pt x="0" y="33745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906220">
            <a:off x="15607596" y="7063669"/>
            <a:ext cx="1431256" cy="1494784"/>
          </a:xfrm>
          <a:custGeom>
            <a:avLst/>
            <a:gdLst/>
            <a:ahLst/>
            <a:cxnLst/>
            <a:rect l="l" t="t" r="r" b="b"/>
            <a:pathLst>
              <a:path w="1431256" h="1494784">
                <a:moveTo>
                  <a:pt x="0" y="0"/>
                </a:moveTo>
                <a:lnTo>
                  <a:pt x="1431256" y="0"/>
                </a:lnTo>
                <a:lnTo>
                  <a:pt x="1431256" y="1494784"/>
                </a:lnTo>
                <a:lnTo>
                  <a:pt x="0" y="14947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80762" y="1130895"/>
            <a:ext cx="9859827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845B44"/>
                </a:solidFill>
                <a:latin typeface="Jua"/>
              </a:rPr>
              <a:t>00. Contents</a:t>
            </a:r>
            <a:endParaRPr lang="en-US" sz="9999" dirty="0">
              <a:solidFill>
                <a:srgbClr val="845B44"/>
              </a:solidFill>
              <a:latin typeface="Ju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870882" y="4229100"/>
            <a:ext cx="5725878" cy="53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6" lvl="1">
              <a:lnSpc>
                <a:spcPts val="4000"/>
              </a:lnSpc>
            </a:pPr>
            <a:r>
              <a:rPr lang="en-US" altLang="ko-KR" sz="4800" spc="2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1.</a:t>
            </a:r>
            <a:r>
              <a:rPr lang="ko-KR" altLang="en-US" sz="4800" spc="2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 개요</a:t>
            </a:r>
            <a:endParaRPr lang="en-US" sz="4800" spc="2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70882" y="5837256"/>
            <a:ext cx="602872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6" lvl="1">
              <a:lnSpc>
                <a:spcPts val="4000"/>
              </a:lnSpc>
            </a:pPr>
            <a:r>
              <a:rPr lang="en-US" altLang="ko-KR" sz="4800" spc="2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3.</a:t>
            </a:r>
            <a:r>
              <a:rPr lang="ko-KR" altLang="en-US" sz="4800" spc="2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 </a:t>
            </a:r>
            <a:r>
              <a:rPr lang="ko-KR" altLang="en-US" sz="4800" spc="2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수행절차</a:t>
            </a:r>
            <a:endParaRPr lang="en-US" sz="4800" spc="2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870882" y="7561413"/>
            <a:ext cx="5725878" cy="533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6" lvl="1">
              <a:lnSpc>
                <a:spcPts val="4000"/>
              </a:lnSpc>
            </a:pPr>
            <a:r>
              <a:rPr lang="en-US" altLang="ko-KR" sz="4800" spc="2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5.</a:t>
            </a:r>
            <a:r>
              <a:rPr lang="ko-KR" altLang="en-US" sz="4800" spc="2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자체 </a:t>
            </a:r>
            <a:r>
              <a:rPr lang="ko-KR" altLang="en-US" sz="4800" spc="2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평가의견</a:t>
            </a:r>
            <a:endParaRPr lang="en-US" sz="4800" spc="2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37206" y="4229100"/>
            <a:ext cx="626479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6" lvl="1">
              <a:lnSpc>
                <a:spcPts val="4000"/>
              </a:lnSpc>
            </a:pPr>
            <a:r>
              <a:rPr lang="en-US" altLang="ko-KR" sz="4800" spc="2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2.</a:t>
            </a:r>
            <a:r>
              <a:rPr lang="ko-KR" altLang="en-US" sz="4800" spc="2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팀 구성원 역할 소개</a:t>
            </a:r>
            <a:endParaRPr lang="en-US" sz="4800" spc="2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37205" y="5837256"/>
            <a:ext cx="5883795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6" lvl="1">
              <a:lnSpc>
                <a:spcPts val="4000"/>
              </a:lnSpc>
            </a:pPr>
            <a:r>
              <a:rPr lang="en-US" altLang="ko-KR" sz="4800" spc="2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4.</a:t>
            </a:r>
            <a:r>
              <a:rPr lang="ko-KR" altLang="en-US" sz="4800" spc="2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 </a:t>
            </a:r>
            <a:r>
              <a:rPr lang="ko-KR" altLang="en-US" sz="4800" spc="2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수행결과</a:t>
            </a:r>
            <a:endParaRPr lang="en-US" sz="4800" spc="2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293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37" y="2354700"/>
            <a:ext cx="9534770" cy="7406926"/>
          </a:xfrm>
          <a:custGeom>
            <a:avLst/>
            <a:gdLst/>
            <a:ahLst/>
            <a:cxnLst/>
            <a:rect l="l" t="t" r="r" b="b"/>
            <a:pathLst>
              <a:path w="8116443" h="5106530">
                <a:moveTo>
                  <a:pt x="0" y="0"/>
                </a:moveTo>
                <a:lnTo>
                  <a:pt x="8116443" y="0"/>
                </a:lnTo>
                <a:lnTo>
                  <a:pt x="8116443" y="5106530"/>
                </a:lnTo>
                <a:lnTo>
                  <a:pt x="0" y="510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611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43200" y="1610365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279662">
            <a:off x="13818296" y="-2113619"/>
            <a:ext cx="5223563" cy="5589415"/>
          </a:xfrm>
          <a:custGeom>
            <a:avLst/>
            <a:gdLst/>
            <a:ahLst/>
            <a:cxnLst/>
            <a:rect l="l" t="t" r="r" b="b"/>
            <a:pathLst>
              <a:path w="5223563" h="5589415">
                <a:moveTo>
                  <a:pt x="0" y="0"/>
                </a:moveTo>
                <a:lnTo>
                  <a:pt x="5223563" y="0"/>
                </a:lnTo>
                <a:lnTo>
                  <a:pt x="5223563" y="5589415"/>
                </a:lnTo>
                <a:lnTo>
                  <a:pt x="0" y="5589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 flipH="1">
            <a:off x="14505147" y="8912297"/>
            <a:ext cx="4705764" cy="4662985"/>
          </a:xfrm>
          <a:custGeom>
            <a:avLst/>
            <a:gdLst/>
            <a:ahLst/>
            <a:cxnLst/>
            <a:rect l="l" t="t" r="r" b="b"/>
            <a:pathLst>
              <a:path w="4705764" h="4662985">
                <a:moveTo>
                  <a:pt x="4705764" y="0"/>
                </a:moveTo>
                <a:lnTo>
                  <a:pt x="0" y="0"/>
                </a:lnTo>
                <a:lnTo>
                  <a:pt x="0" y="4662985"/>
                </a:lnTo>
                <a:lnTo>
                  <a:pt x="4705764" y="4662985"/>
                </a:lnTo>
                <a:lnTo>
                  <a:pt x="47057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96419" y="3693221"/>
            <a:ext cx="6134296" cy="6134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16314" t="-53026" r="-4619" b="-2895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24706" y="2845460"/>
            <a:ext cx="4858519" cy="485851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-24572" r="-2457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84012" y="671564"/>
            <a:ext cx="3731829" cy="37318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-50053" t="-31064" r="-65148" b="-3997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38200" y="700131"/>
            <a:ext cx="1068088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845B44"/>
                </a:solidFill>
                <a:latin typeface="Jua"/>
              </a:rPr>
              <a:t>4.Project </a:t>
            </a:r>
            <a:r>
              <a:rPr lang="en-US" altLang="ko-KR" sz="9999" dirty="0" smtClean="0">
                <a:solidFill>
                  <a:srgbClr val="845B44"/>
                </a:solidFill>
                <a:latin typeface="Jua"/>
              </a:rPr>
              <a:t>Result</a:t>
            </a:r>
            <a:endParaRPr lang="en-US" sz="9999" dirty="0">
              <a:solidFill>
                <a:srgbClr val="845B44"/>
              </a:solidFill>
              <a:latin typeface="Jua"/>
            </a:endParaRPr>
          </a:p>
        </p:txBody>
      </p:sp>
      <p:sp>
        <p:nvSpPr>
          <p:cNvPr id="17" name="Freeform 17"/>
          <p:cNvSpPr/>
          <p:nvPr/>
        </p:nvSpPr>
        <p:spPr>
          <a:xfrm rot="1123981">
            <a:off x="14884133" y="7925389"/>
            <a:ext cx="435291" cy="1221479"/>
          </a:xfrm>
          <a:custGeom>
            <a:avLst/>
            <a:gdLst/>
            <a:ahLst/>
            <a:cxnLst/>
            <a:rect l="l" t="t" r="r" b="b"/>
            <a:pathLst>
              <a:path w="435291" h="1221479">
                <a:moveTo>
                  <a:pt x="0" y="0"/>
                </a:moveTo>
                <a:lnTo>
                  <a:pt x="435290" y="0"/>
                </a:lnTo>
                <a:lnTo>
                  <a:pt x="435290" y="1221480"/>
                </a:lnTo>
                <a:lnTo>
                  <a:pt x="0" y="1221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52599">
            <a:off x="10070461" y="2699985"/>
            <a:ext cx="1256847" cy="1106026"/>
          </a:xfrm>
          <a:custGeom>
            <a:avLst/>
            <a:gdLst/>
            <a:ahLst/>
            <a:cxnLst/>
            <a:rect l="l" t="t" r="r" b="b"/>
            <a:pathLst>
              <a:path w="1256847" h="1106026">
                <a:moveTo>
                  <a:pt x="0" y="0"/>
                </a:moveTo>
                <a:lnTo>
                  <a:pt x="1256848" y="0"/>
                </a:lnTo>
                <a:lnTo>
                  <a:pt x="1256848" y="1106025"/>
                </a:lnTo>
                <a:lnTo>
                  <a:pt x="0" y="1106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"/>
          <p:cNvSpPr/>
          <p:nvPr/>
        </p:nvSpPr>
        <p:spPr>
          <a:xfrm>
            <a:off x="7823722" y="1409700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2133632" y="2641143"/>
            <a:ext cx="5547992" cy="57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ko-KR" altLang="en-US" sz="6000" spc="102" dirty="0" smtClean="0">
                <a:solidFill>
                  <a:srgbClr val="845B44"/>
                </a:solidFill>
                <a:latin typeface="Jua" panose="020B0600000101010101" charset="-127"/>
                <a:ea typeface="Jua" panose="020B0600000101010101" charset="-127"/>
              </a:rPr>
              <a:t>재고 현황</a:t>
            </a:r>
            <a:endParaRPr lang="en-US" altLang="ko-KR" sz="6000" spc="102" dirty="0">
              <a:solidFill>
                <a:srgbClr val="845B44"/>
              </a:solidFill>
              <a:latin typeface="Jua" panose="020B0600000101010101" charset="-127"/>
              <a:ea typeface="Jua" panose="020B0600000101010101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0592" y="3389079"/>
            <a:ext cx="7849085" cy="611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949488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 현황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3430" y="3404786"/>
            <a:ext cx="7200944" cy="561326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705600" y="5448299"/>
            <a:ext cx="762000" cy="415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58400" y="3403697"/>
            <a:ext cx="7239000" cy="5649738"/>
          </a:xfrm>
          <a:prstGeom prst="rect">
            <a:avLst/>
          </a:prstGeom>
        </p:spPr>
      </p:pic>
      <p:sp>
        <p:nvSpPr>
          <p:cNvPr id="15" name="TextBox 8"/>
          <p:cNvSpPr txBox="1"/>
          <p:nvPr/>
        </p:nvSpPr>
        <p:spPr>
          <a:xfrm>
            <a:off x="11982520" y="2019300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 등록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08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949488"/>
            <a:ext cx="3390759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 등록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11811000" y="1983234"/>
            <a:ext cx="3390759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 등록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2013" y="3314700"/>
            <a:ext cx="7343777" cy="571084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966114" y="6896100"/>
            <a:ext cx="1053686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000" y="3328592"/>
            <a:ext cx="7447102" cy="577730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353800" y="5763629"/>
            <a:ext cx="2209800" cy="599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71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949488"/>
            <a:ext cx="3390759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 수정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4350" y="3327292"/>
            <a:ext cx="7447102" cy="577730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032150" y="5762329"/>
            <a:ext cx="2209800" cy="599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391399" y="5372099"/>
            <a:ext cx="838201" cy="533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8"/>
          <p:cNvSpPr txBox="1"/>
          <p:nvPr/>
        </p:nvSpPr>
        <p:spPr>
          <a:xfrm>
            <a:off x="11964346" y="2094556"/>
            <a:ext cx="3390759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 수정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94114" y="3359040"/>
            <a:ext cx="7479486" cy="574556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3181329" y="6951941"/>
            <a:ext cx="1223708" cy="533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3793182" y="5995297"/>
            <a:ext cx="1751617" cy="379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3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949488"/>
            <a:ext cx="3390759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 삭제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6450" y="3309163"/>
            <a:ext cx="7374904" cy="573702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032150" y="5981700"/>
            <a:ext cx="2209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001000" y="5372099"/>
            <a:ext cx="838201" cy="533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4881" y="3309164"/>
            <a:ext cx="7497302" cy="580523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353800" y="5981700"/>
            <a:ext cx="2209800" cy="45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8"/>
          <p:cNvSpPr txBox="1"/>
          <p:nvPr/>
        </p:nvSpPr>
        <p:spPr>
          <a:xfrm>
            <a:off x="12008152" y="1949488"/>
            <a:ext cx="3390759" cy="1282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 삭제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20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21871" y="1959712"/>
            <a:ext cx="5402929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자재 코드 등록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10992726" y="1965176"/>
            <a:ext cx="53340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자재 코드 </a:t>
            </a: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등록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7449" y="3145215"/>
            <a:ext cx="7380500" cy="596918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50836" y="4952986"/>
            <a:ext cx="832101" cy="379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85211" y="5293722"/>
            <a:ext cx="4307051" cy="3925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70365" y="3023616"/>
            <a:ext cx="7527036" cy="609078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5468600" y="6286500"/>
            <a:ext cx="1447800" cy="1600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1061879" y="6388458"/>
            <a:ext cx="1769716" cy="1219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8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21871" y="1959712"/>
            <a:ext cx="5402929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자재 코드 삭제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10992726" y="1965176"/>
            <a:ext cx="533400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자재 코드 삭제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3694" y="3202366"/>
            <a:ext cx="7505153" cy="591203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105400" y="7886699"/>
            <a:ext cx="1902262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95600" y="6362700"/>
            <a:ext cx="19050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13059" y="3242115"/>
            <a:ext cx="7384341" cy="587228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490138" y="7886699"/>
            <a:ext cx="1902262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37" y="2354700"/>
            <a:ext cx="9534770" cy="7406926"/>
          </a:xfrm>
          <a:custGeom>
            <a:avLst/>
            <a:gdLst/>
            <a:ahLst/>
            <a:cxnLst/>
            <a:rect l="l" t="t" r="r" b="b"/>
            <a:pathLst>
              <a:path w="8116443" h="5106530">
                <a:moveTo>
                  <a:pt x="0" y="0"/>
                </a:moveTo>
                <a:lnTo>
                  <a:pt x="8116443" y="0"/>
                </a:lnTo>
                <a:lnTo>
                  <a:pt x="8116443" y="5106530"/>
                </a:lnTo>
                <a:lnTo>
                  <a:pt x="0" y="510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611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43200" y="1610365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279662">
            <a:off x="13818296" y="-2113619"/>
            <a:ext cx="5223563" cy="5589415"/>
          </a:xfrm>
          <a:custGeom>
            <a:avLst/>
            <a:gdLst/>
            <a:ahLst/>
            <a:cxnLst/>
            <a:rect l="l" t="t" r="r" b="b"/>
            <a:pathLst>
              <a:path w="5223563" h="5589415">
                <a:moveTo>
                  <a:pt x="0" y="0"/>
                </a:moveTo>
                <a:lnTo>
                  <a:pt x="5223563" y="0"/>
                </a:lnTo>
                <a:lnTo>
                  <a:pt x="5223563" y="5589415"/>
                </a:lnTo>
                <a:lnTo>
                  <a:pt x="0" y="5589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 flipH="1">
            <a:off x="14505147" y="8912297"/>
            <a:ext cx="4705764" cy="4662985"/>
          </a:xfrm>
          <a:custGeom>
            <a:avLst/>
            <a:gdLst/>
            <a:ahLst/>
            <a:cxnLst/>
            <a:rect l="l" t="t" r="r" b="b"/>
            <a:pathLst>
              <a:path w="4705764" h="4662985">
                <a:moveTo>
                  <a:pt x="4705764" y="0"/>
                </a:moveTo>
                <a:lnTo>
                  <a:pt x="0" y="0"/>
                </a:lnTo>
                <a:lnTo>
                  <a:pt x="0" y="4662985"/>
                </a:lnTo>
                <a:lnTo>
                  <a:pt x="4705764" y="4662985"/>
                </a:lnTo>
                <a:lnTo>
                  <a:pt x="47057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96419" y="3693221"/>
            <a:ext cx="6134296" cy="6134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16314" t="-53026" r="-4619" b="-2895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24706" y="2845460"/>
            <a:ext cx="4858519" cy="485851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-24572" r="-2457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84012" y="671564"/>
            <a:ext cx="3731829" cy="37318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-50053" t="-31064" r="-65148" b="-3997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38200" y="700131"/>
            <a:ext cx="1068088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845B44"/>
                </a:solidFill>
                <a:latin typeface="Jua"/>
              </a:rPr>
              <a:t>4.Project </a:t>
            </a:r>
            <a:r>
              <a:rPr lang="en-US" altLang="ko-KR" sz="9999" dirty="0" smtClean="0">
                <a:solidFill>
                  <a:srgbClr val="845B44"/>
                </a:solidFill>
                <a:latin typeface="Jua"/>
              </a:rPr>
              <a:t>Result</a:t>
            </a:r>
            <a:endParaRPr lang="en-US" sz="9999" dirty="0">
              <a:solidFill>
                <a:srgbClr val="845B44"/>
              </a:solidFill>
              <a:latin typeface="Jua"/>
            </a:endParaRPr>
          </a:p>
        </p:txBody>
      </p:sp>
      <p:sp>
        <p:nvSpPr>
          <p:cNvPr id="17" name="Freeform 17"/>
          <p:cNvSpPr/>
          <p:nvPr/>
        </p:nvSpPr>
        <p:spPr>
          <a:xfrm rot="1123981">
            <a:off x="14884133" y="7925389"/>
            <a:ext cx="435291" cy="1221479"/>
          </a:xfrm>
          <a:custGeom>
            <a:avLst/>
            <a:gdLst/>
            <a:ahLst/>
            <a:cxnLst/>
            <a:rect l="l" t="t" r="r" b="b"/>
            <a:pathLst>
              <a:path w="435291" h="1221479">
                <a:moveTo>
                  <a:pt x="0" y="0"/>
                </a:moveTo>
                <a:lnTo>
                  <a:pt x="435290" y="0"/>
                </a:lnTo>
                <a:lnTo>
                  <a:pt x="435290" y="1221480"/>
                </a:lnTo>
                <a:lnTo>
                  <a:pt x="0" y="1221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52599">
            <a:off x="10070461" y="2699985"/>
            <a:ext cx="1256847" cy="1106026"/>
          </a:xfrm>
          <a:custGeom>
            <a:avLst/>
            <a:gdLst/>
            <a:ahLst/>
            <a:cxnLst/>
            <a:rect l="l" t="t" r="r" b="b"/>
            <a:pathLst>
              <a:path w="1256847" h="1106026">
                <a:moveTo>
                  <a:pt x="0" y="0"/>
                </a:moveTo>
                <a:lnTo>
                  <a:pt x="1256848" y="0"/>
                </a:lnTo>
                <a:lnTo>
                  <a:pt x="1256848" y="1106025"/>
                </a:lnTo>
                <a:lnTo>
                  <a:pt x="0" y="1106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"/>
          <p:cNvSpPr/>
          <p:nvPr/>
        </p:nvSpPr>
        <p:spPr>
          <a:xfrm>
            <a:off x="7823722" y="1409700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2133632" y="2641143"/>
            <a:ext cx="5547992" cy="57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ko-KR" altLang="en-US" sz="6000" spc="102" dirty="0" smtClean="0">
                <a:solidFill>
                  <a:srgbClr val="845B44"/>
                </a:solidFill>
                <a:latin typeface="Jua" panose="020B0600000101010101" charset="-127"/>
                <a:ea typeface="Jua" panose="020B0600000101010101" charset="-127"/>
              </a:rPr>
              <a:t>입출고 관리</a:t>
            </a:r>
            <a:endParaRPr lang="en-US" altLang="ko-KR" sz="6000" spc="102" dirty="0">
              <a:solidFill>
                <a:srgbClr val="845B44"/>
              </a:solidFill>
              <a:latin typeface="Jua" panose="020B0600000101010101" charset="-127"/>
              <a:ea typeface="Jua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9721" y="3264934"/>
            <a:ext cx="7836054" cy="62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3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19400" y="1975657"/>
            <a:ext cx="4677277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입출고 등록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2136" y="3297871"/>
            <a:ext cx="7203532" cy="5731829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11321087" y="1943100"/>
            <a:ext cx="4677277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입출고 등록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3467" y="3369672"/>
            <a:ext cx="7288947" cy="568572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268200" y="5372100"/>
            <a:ext cx="3581400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792200" y="6693627"/>
            <a:ext cx="1371600" cy="343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79474" y="5385519"/>
            <a:ext cx="762000" cy="391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57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95601" y="1949488"/>
            <a:ext cx="4724400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입출고 수정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6056" y="3367437"/>
            <a:ext cx="7289344" cy="568796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041003" y="8394399"/>
            <a:ext cx="4948315" cy="40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8"/>
          <p:cNvSpPr txBox="1"/>
          <p:nvPr/>
        </p:nvSpPr>
        <p:spPr>
          <a:xfrm>
            <a:off x="11297526" y="1959712"/>
            <a:ext cx="4724400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입출고 수정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6217" y="3367437"/>
            <a:ext cx="7271843" cy="568796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1297526" y="8321559"/>
            <a:ext cx="4948315" cy="40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341326" y="5422173"/>
            <a:ext cx="685800" cy="432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61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995" r="23071" b="180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226895">
            <a:off x="3802051" y="1058965"/>
            <a:ext cx="477145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999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</a:t>
            </a:r>
            <a:endParaRPr lang="en-US" sz="9999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 rot="-226895">
            <a:off x="9030916" y="1105400"/>
            <a:ext cx="273204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999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개요</a:t>
            </a:r>
            <a:endParaRPr lang="en-US" sz="9999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183716" y="1914526"/>
            <a:ext cx="3785764" cy="881051"/>
          </a:xfrm>
          <a:custGeom>
            <a:avLst/>
            <a:gdLst/>
            <a:ahLst/>
            <a:cxnLst/>
            <a:rect l="l" t="t" r="r" b="b"/>
            <a:pathLst>
              <a:path w="3785764" h="881051">
                <a:moveTo>
                  <a:pt x="0" y="0"/>
                </a:moveTo>
                <a:lnTo>
                  <a:pt x="3785765" y="0"/>
                </a:lnTo>
                <a:lnTo>
                  <a:pt x="3785765" y="881051"/>
                </a:lnTo>
                <a:lnTo>
                  <a:pt x="0" y="88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90024">
            <a:off x="11815861" y="19060"/>
            <a:ext cx="981002" cy="1114775"/>
          </a:xfrm>
          <a:custGeom>
            <a:avLst/>
            <a:gdLst/>
            <a:ahLst/>
            <a:cxnLst/>
            <a:rect l="l" t="t" r="r" b="b"/>
            <a:pathLst>
              <a:path w="981002" h="1114775">
                <a:moveTo>
                  <a:pt x="0" y="0"/>
                </a:moveTo>
                <a:lnTo>
                  <a:pt x="981002" y="0"/>
                </a:lnTo>
                <a:lnTo>
                  <a:pt x="981002" y="1114776"/>
                </a:lnTo>
                <a:lnTo>
                  <a:pt x="0" y="1114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8600" y="6881171"/>
            <a:ext cx="933248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커피시장이 </a:t>
            </a:r>
            <a:r>
              <a:rPr lang="ko-KR" altLang="en-US" sz="4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점차 커짐에 따라 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주문자와 관리자의 </a:t>
            </a:r>
            <a:r>
              <a:rPr lang="ko-KR" altLang="en-US" sz="40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재료및상품의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4000" dirty="0" err="1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주문자동화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4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시스템을 </a:t>
            </a:r>
            <a:endParaRPr lang="en-US" altLang="ko-KR" sz="4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구축하여 </a:t>
            </a:r>
            <a:r>
              <a:rPr lang="ko-KR" altLang="en-US" sz="4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시간과 비용을 효율적으로 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관리</a:t>
            </a:r>
            <a:endParaRPr lang="en-US" altLang="ko-KR" sz="4000" dirty="0" smtClean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algn="ctr"/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할 수 </a:t>
            </a:r>
            <a:r>
              <a:rPr lang="ko-KR" altLang="en-US" sz="4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있다</a:t>
            </a:r>
            <a:r>
              <a:rPr lang="en-US" altLang="ko-KR" sz="4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</a:t>
            </a:r>
          </a:p>
        </p:txBody>
      </p:sp>
      <p:sp>
        <p:nvSpPr>
          <p:cNvPr id="8" name="Freeform 8"/>
          <p:cNvSpPr/>
          <p:nvPr/>
        </p:nvSpPr>
        <p:spPr>
          <a:xfrm rot="812327">
            <a:off x="14886687" y="875252"/>
            <a:ext cx="1443849" cy="1270587"/>
          </a:xfrm>
          <a:custGeom>
            <a:avLst/>
            <a:gdLst/>
            <a:ahLst/>
            <a:cxnLst/>
            <a:rect l="l" t="t" r="r" b="b"/>
            <a:pathLst>
              <a:path w="1443849" h="1270587">
                <a:moveTo>
                  <a:pt x="0" y="0"/>
                </a:moveTo>
                <a:lnTo>
                  <a:pt x="1443849" y="0"/>
                </a:lnTo>
                <a:lnTo>
                  <a:pt x="1443849" y="1270587"/>
                </a:lnTo>
                <a:lnTo>
                  <a:pt x="0" y="12705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/>
          <p:cNvSpPr txBox="1"/>
          <p:nvPr/>
        </p:nvSpPr>
        <p:spPr>
          <a:xfrm rot="21293579">
            <a:off x="1972155" y="982932"/>
            <a:ext cx="17844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01.</a:t>
            </a:r>
            <a:endParaRPr lang="ko-KR" altLang="en-US" sz="9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ECCE9-87B7-4D24-8B64-50C77528043F}"/>
              </a:ext>
            </a:extLst>
          </p:cNvPr>
          <p:cNvSpPr txBox="1"/>
          <p:nvPr/>
        </p:nvSpPr>
        <p:spPr>
          <a:xfrm>
            <a:off x="1371600" y="55245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</a:t>
            </a:r>
            <a:r>
              <a:rPr lang="ko-KR" altLang="en-US" sz="6000" b="1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목적</a:t>
            </a:r>
            <a:endParaRPr lang="en-US" altLang="ko-KR" sz="6000" b="1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0DBF3CD-27C0-448E-A578-70096B634026}"/>
              </a:ext>
            </a:extLst>
          </p:cNvPr>
          <p:cNvCxnSpPr>
            <a:cxnSpLocks/>
          </p:cNvCxnSpPr>
          <p:nvPr/>
        </p:nvCxnSpPr>
        <p:spPr>
          <a:xfrm>
            <a:off x="3715399" y="6543098"/>
            <a:ext cx="1771001" cy="0"/>
          </a:xfrm>
          <a:prstGeom prst="line">
            <a:avLst/>
          </a:prstGeom>
          <a:ln w="19050">
            <a:solidFill>
              <a:srgbClr val="845B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"/>
          <p:cNvSpPr txBox="1"/>
          <p:nvPr/>
        </p:nvSpPr>
        <p:spPr>
          <a:xfrm>
            <a:off x="2017283" y="4366571"/>
            <a:ext cx="590751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Coffee </a:t>
            </a:r>
            <a:r>
              <a:rPr lang="en-US" altLang="ko-KR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Order System (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커피 발주 시</a:t>
            </a:r>
            <a:r>
              <a:rPr lang="ko-KR" altLang="en-US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스템</a:t>
            </a:r>
            <a:r>
              <a:rPr lang="en-US" altLang="ko-KR" sz="40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)</a:t>
            </a:r>
            <a:endParaRPr lang="en-US" altLang="ko-KR" sz="40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1ECCE9-87B7-4D24-8B64-50C77528043F}"/>
              </a:ext>
            </a:extLst>
          </p:cNvPr>
          <p:cNvSpPr txBox="1"/>
          <p:nvPr/>
        </p:nvSpPr>
        <p:spPr>
          <a:xfrm>
            <a:off x="1447800" y="30099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프로젝트 명</a:t>
            </a:r>
            <a:endParaRPr lang="en-US" altLang="ko-KR" sz="6000" b="1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0DBF3CD-27C0-448E-A578-70096B634026}"/>
              </a:ext>
            </a:extLst>
          </p:cNvPr>
          <p:cNvCxnSpPr>
            <a:cxnSpLocks/>
          </p:cNvCxnSpPr>
          <p:nvPr/>
        </p:nvCxnSpPr>
        <p:spPr>
          <a:xfrm>
            <a:off x="3791599" y="4028498"/>
            <a:ext cx="1771001" cy="0"/>
          </a:xfrm>
          <a:prstGeom prst="line">
            <a:avLst/>
          </a:prstGeom>
          <a:ln w="19050">
            <a:solidFill>
              <a:srgbClr val="845B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00400" y="1949488"/>
            <a:ext cx="4469375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입출고 삭제</a:t>
            </a:r>
            <a:endParaRPr lang="en-US" altLang="ko-KR" sz="6000" dirty="0" smtClean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>
              <a:lnSpc>
                <a:spcPts val="9999"/>
              </a:lnSpc>
            </a:pP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11425038" y="1892895"/>
            <a:ext cx="4469375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입출고 삭제</a:t>
            </a:r>
            <a:endParaRPr lang="en-US" altLang="ko-KR" sz="6000" dirty="0" smtClean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  <a:p>
            <a:pPr algn="ctr">
              <a:lnSpc>
                <a:spcPts val="9999"/>
              </a:lnSpc>
            </a:pP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6400" y="3255756"/>
            <a:ext cx="7195577" cy="562154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853010" y="5219700"/>
            <a:ext cx="909990" cy="54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041003" y="8370026"/>
            <a:ext cx="4948315" cy="254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3468" y="3261199"/>
            <a:ext cx="7199686" cy="561610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425038" y="8267701"/>
            <a:ext cx="4948315" cy="356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29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37" y="2354700"/>
            <a:ext cx="9534770" cy="7406926"/>
          </a:xfrm>
          <a:custGeom>
            <a:avLst/>
            <a:gdLst/>
            <a:ahLst/>
            <a:cxnLst/>
            <a:rect l="l" t="t" r="r" b="b"/>
            <a:pathLst>
              <a:path w="8116443" h="5106530">
                <a:moveTo>
                  <a:pt x="0" y="0"/>
                </a:moveTo>
                <a:lnTo>
                  <a:pt x="8116443" y="0"/>
                </a:lnTo>
                <a:lnTo>
                  <a:pt x="8116443" y="5106530"/>
                </a:lnTo>
                <a:lnTo>
                  <a:pt x="0" y="510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t="-611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43200" y="1610365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279662">
            <a:off x="13818296" y="-2113619"/>
            <a:ext cx="5223563" cy="5589415"/>
          </a:xfrm>
          <a:custGeom>
            <a:avLst/>
            <a:gdLst/>
            <a:ahLst/>
            <a:cxnLst/>
            <a:rect l="l" t="t" r="r" b="b"/>
            <a:pathLst>
              <a:path w="5223563" h="5589415">
                <a:moveTo>
                  <a:pt x="0" y="0"/>
                </a:moveTo>
                <a:lnTo>
                  <a:pt x="5223563" y="0"/>
                </a:lnTo>
                <a:lnTo>
                  <a:pt x="5223563" y="5589415"/>
                </a:lnTo>
                <a:lnTo>
                  <a:pt x="0" y="5589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 flipH="1">
            <a:off x="14505147" y="8912297"/>
            <a:ext cx="4705764" cy="4662985"/>
          </a:xfrm>
          <a:custGeom>
            <a:avLst/>
            <a:gdLst/>
            <a:ahLst/>
            <a:cxnLst/>
            <a:rect l="l" t="t" r="r" b="b"/>
            <a:pathLst>
              <a:path w="4705764" h="4662985">
                <a:moveTo>
                  <a:pt x="4705764" y="0"/>
                </a:moveTo>
                <a:lnTo>
                  <a:pt x="0" y="0"/>
                </a:lnTo>
                <a:lnTo>
                  <a:pt x="0" y="4662985"/>
                </a:lnTo>
                <a:lnTo>
                  <a:pt x="4705764" y="4662985"/>
                </a:lnTo>
                <a:lnTo>
                  <a:pt x="47057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96419" y="3693221"/>
            <a:ext cx="6134296" cy="6134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16314" t="-53026" r="-4619" b="-2895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24706" y="2845460"/>
            <a:ext cx="4858519" cy="485851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-24572" r="-2457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84012" y="671564"/>
            <a:ext cx="3731829" cy="37318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-50053" t="-31064" r="-65148" b="-3997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38200" y="700131"/>
            <a:ext cx="1068088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845B44"/>
                </a:solidFill>
                <a:latin typeface="Jua"/>
              </a:rPr>
              <a:t>4.Project </a:t>
            </a:r>
            <a:r>
              <a:rPr lang="en-US" altLang="ko-KR" sz="9999" dirty="0" smtClean="0">
                <a:solidFill>
                  <a:srgbClr val="845B44"/>
                </a:solidFill>
                <a:latin typeface="Jua"/>
              </a:rPr>
              <a:t>Result</a:t>
            </a:r>
            <a:endParaRPr lang="en-US" sz="9999" dirty="0">
              <a:solidFill>
                <a:srgbClr val="845B44"/>
              </a:solidFill>
              <a:latin typeface="Jua"/>
            </a:endParaRPr>
          </a:p>
        </p:txBody>
      </p:sp>
      <p:sp>
        <p:nvSpPr>
          <p:cNvPr id="17" name="Freeform 17"/>
          <p:cNvSpPr/>
          <p:nvPr/>
        </p:nvSpPr>
        <p:spPr>
          <a:xfrm rot="1123981">
            <a:off x="14884133" y="7925389"/>
            <a:ext cx="435291" cy="1221479"/>
          </a:xfrm>
          <a:custGeom>
            <a:avLst/>
            <a:gdLst/>
            <a:ahLst/>
            <a:cxnLst/>
            <a:rect l="l" t="t" r="r" b="b"/>
            <a:pathLst>
              <a:path w="435291" h="1221479">
                <a:moveTo>
                  <a:pt x="0" y="0"/>
                </a:moveTo>
                <a:lnTo>
                  <a:pt x="435290" y="0"/>
                </a:lnTo>
                <a:lnTo>
                  <a:pt x="435290" y="1221480"/>
                </a:lnTo>
                <a:lnTo>
                  <a:pt x="0" y="1221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52599">
            <a:off x="10070461" y="2699985"/>
            <a:ext cx="1256847" cy="1106026"/>
          </a:xfrm>
          <a:custGeom>
            <a:avLst/>
            <a:gdLst/>
            <a:ahLst/>
            <a:cxnLst/>
            <a:rect l="l" t="t" r="r" b="b"/>
            <a:pathLst>
              <a:path w="1256847" h="1106026">
                <a:moveTo>
                  <a:pt x="0" y="0"/>
                </a:moveTo>
                <a:lnTo>
                  <a:pt x="1256848" y="0"/>
                </a:lnTo>
                <a:lnTo>
                  <a:pt x="1256848" y="1106025"/>
                </a:lnTo>
                <a:lnTo>
                  <a:pt x="0" y="1106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"/>
          <p:cNvSpPr/>
          <p:nvPr/>
        </p:nvSpPr>
        <p:spPr>
          <a:xfrm>
            <a:off x="7823722" y="1409700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2133632" y="2857500"/>
            <a:ext cx="5547992" cy="570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ko-KR" altLang="en-US" sz="6000" spc="102" dirty="0" smtClean="0">
                <a:solidFill>
                  <a:srgbClr val="845B44"/>
                </a:solidFill>
                <a:latin typeface="Jua" panose="020B0600000101010101" charset="-127"/>
                <a:ea typeface="Jua" panose="020B0600000101010101" charset="-127"/>
              </a:rPr>
              <a:t>유저 관리</a:t>
            </a:r>
            <a:endParaRPr lang="en-US" altLang="ko-KR" sz="6000" spc="102" dirty="0">
              <a:solidFill>
                <a:srgbClr val="845B44"/>
              </a:solidFill>
              <a:latin typeface="Jua" panose="020B0600000101010101" charset="-127"/>
              <a:ea typeface="Jua" panose="020B0600000101010101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0787" y="3602852"/>
            <a:ext cx="7629813" cy="598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9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29000" y="1949488"/>
            <a:ext cx="4372477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유저 삭제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11473487" y="1943100"/>
            <a:ext cx="4372477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유저 삭제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52600" y="3340872"/>
            <a:ext cx="7285539" cy="568882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429000" y="5728730"/>
            <a:ext cx="3031120" cy="355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223414" y="5703072"/>
            <a:ext cx="1691986" cy="1618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077200" y="7334933"/>
            <a:ext cx="685800" cy="501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2200" y="3390900"/>
            <a:ext cx="7283995" cy="5715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1627395" y="5829300"/>
            <a:ext cx="3031120" cy="355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5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76600" y="1949488"/>
            <a:ext cx="4372477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유저 등록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sp>
        <p:nvSpPr>
          <p:cNvPr id="14" name="TextBox 8"/>
          <p:cNvSpPr txBox="1"/>
          <p:nvPr/>
        </p:nvSpPr>
        <p:spPr>
          <a:xfrm>
            <a:off x="11473487" y="1943100"/>
            <a:ext cx="4372477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유저 등록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0200" y="3328535"/>
            <a:ext cx="7452438" cy="570116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223838" y="5582053"/>
            <a:ext cx="1524000" cy="1771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339227" y="7348621"/>
            <a:ext cx="685800" cy="474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216872" y="7048501"/>
            <a:ext cx="2159366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2200" y="3314700"/>
            <a:ext cx="7312742" cy="571500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1576894" y="7040971"/>
            <a:ext cx="3031120" cy="3553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4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995" r="23071" b="180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226895">
            <a:off x="3052198" y="1687014"/>
            <a:ext cx="477145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User</a:t>
            </a:r>
            <a:endParaRPr lang="en-US" sz="9999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 rot="-226895">
            <a:off x="8002588" y="2116321"/>
            <a:ext cx="4583033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Process</a:t>
            </a:r>
            <a:endParaRPr lang="en-US" sz="9999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700237" y="2857500"/>
            <a:ext cx="3785764" cy="881051"/>
          </a:xfrm>
          <a:custGeom>
            <a:avLst/>
            <a:gdLst/>
            <a:ahLst/>
            <a:cxnLst/>
            <a:rect l="l" t="t" r="r" b="b"/>
            <a:pathLst>
              <a:path w="3785764" h="881051">
                <a:moveTo>
                  <a:pt x="0" y="0"/>
                </a:moveTo>
                <a:lnTo>
                  <a:pt x="3785765" y="0"/>
                </a:lnTo>
                <a:lnTo>
                  <a:pt x="3785765" y="881051"/>
                </a:lnTo>
                <a:lnTo>
                  <a:pt x="0" y="88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90024">
            <a:off x="11332382" y="962034"/>
            <a:ext cx="981002" cy="1114775"/>
          </a:xfrm>
          <a:custGeom>
            <a:avLst/>
            <a:gdLst/>
            <a:ahLst/>
            <a:cxnLst/>
            <a:rect l="l" t="t" r="r" b="b"/>
            <a:pathLst>
              <a:path w="981002" h="1114775">
                <a:moveTo>
                  <a:pt x="0" y="0"/>
                </a:moveTo>
                <a:lnTo>
                  <a:pt x="981002" y="0"/>
                </a:lnTo>
                <a:lnTo>
                  <a:pt x="981002" y="1114776"/>
                </a:lnTo>
                <a:lnTo>
                  <a:pt x="0" y="1114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12327">
            <a:off x="13710160" y="3136996"/>
            <a:ext cx="1443849" cy="1270587"/>
          </a:xfrm>
          <a:custGeom>
            <a:avLst/>
            <a:gdLst/>
            <a:ahLst/>
            <a:cxnLst/>
            <a:rect l="l" t="t" r="r" b="b"/>
            <a:pathLst>
              <a:path w="1443849" h="1270587">
                <a:moveTo>
                  <a:pt x="0" y="0"/>
                </a:moveTo>
                <a:lnTo>
                  <a:pt x="1443849" y="0"/>
                </a:lnTo>
                <a:lnTo>
                  <a:pt x="1443849" y="1270587"/>
                </a:lnTo>
                <a:lnTo>
                  <a:pt x="0" y="12705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/>
          <p:cNvSpPr txBox="1"/>
          <p:nvPr/>
        </p:nvSpPr>
        <p:spPr>
          <a:xfrm rot="21293579">
            <a:off x="1601001" y="1425338"/>
            <a:ext cx="17844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04.</a:t>
            </a:r>
            <a:endParaRPr lang="ko-KR" altLang="en-US" sz="96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899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75405" y="1949488"/>
            <a:ext cx="489699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프로그램 실행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05111" y="2014742"/>
            <a:ext cx="5109230" cy="11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로그인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69" y="3240949"/>
            <a:ext cx="6511066" cy="58734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541" y="3240949"/>
            <a:ext cx="7528804" cy="587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37" y="2354700"/>
            <a:ext cx="9534770" cy="7406926"/>
          </a:xfrm>
          <a:custGeom>
            <a:avLst/>
            <a:gdLst/>
            <a:ahLst/>
            <a:cxnLst/>
            <a:rect l="l" t="t" r="r" b="b"/>
            <a:pathLst>
              <a:path w="8116443" h="5106530">
                <a:moveTo>
                  <a:pt x="0" y="0"/>
                </a:moveTo>
                <a:lnTo>
                  <a:pt x="8116443" y="0"/>
                </a:lnTo>
                <a:lnTo>
                  <a:pt x="8116443" y="5106530"/>
                </a:lnTo>
                <a:lnTo>
                  <a:pt x="0" y="510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t="-611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43200" y="1610365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279662">
            <a:off x="13818296" y="-2113619"/>
            <a:ext cx="5223563" cy="5589415"/>
          </a:xfrm>
          <a:custGeom>
            <a:avLst/>
            <a:gdLst/>
            <a:ahLst/>
            <a:cxnLst/>
            <a:rect l="l" t="t" r="r" b="b"/>
            <a:pathLst>
              <a:path w="5223563" h="5589415">
                <a:moveTo>
                  <a:pt x="0" y="0"/>
                </a:moveTo>
                <a:lnTo>
                  <a:pt x="5223563" y="0"/>
                </a:lnTo>
                <a:lnTo>
                  <a:pt x="5223563" y="5589415"/>
                </a:lnTo>
                <a:lnTo>
                  <a:pt x="0" y="5589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 flipH="1">
            <a:off x="14505147" y="8912297"/>
            <a:ext cx="4705764" cy="4662985"/>
          </a:xfrm>
          <a:custGeom>
            <a:avLst/>
            <a:gdLst/>
            <a:ahLst/>
            <a:cxnLst/>
            <a:rect l="l" t="t" r="r" b="b"/>
            <a:pathLst>
              <a:path w="4705764" h="4662985">
                <a:moveTo>
                  <a:pt x="4705764" y="0"/>
                </a:moveTo>
                <a:lnTo>
                  <a:pt x="0" y="0"/>
                </a:lnTo>
                <a:lnTo>
                  <a:pt x="0" y="4662985"/>
                </a:lnTo>
                <a:lnTo>
                  <a:pt x="4705764" y="4662985"/>
                </a:lnTo>
                <a:lnTo>
                  <a:pt x="47057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96419" y="3693221"/>
            <a:ext cx="6134296" cy="6134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16314" t="-53026" r="-4619" b="-2895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24706" y="2845460"/>
            <a:ext cx="4858519" cy="485851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-24572" r="-2457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84012" y="671564"/>
            <a:ext cx="3731829" cy="37318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-50053" t="-31064" r="-65148" b="-3997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38200" y="700131"/>
            <a:ext cx="1068088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845B44"/>
                </a:solidFill>
                <a:latin typeface="Jua"/>
              </a:rPr>
              <a:t>4.Project </a:t>
            </a:r>
            <a:r>
              <a:rPr lang="en-US" altLang="ko-KR" sz="9999" dirty="0" smtClean="0">
                <a:solidFill>
                  <a:srgbClr val="845B44"/>
                </a:solidFill>
                <a:latin typeface="Jua"/>
              </a:rPr>
              <a:t>Result</a:t>
            </a:r>
            <a:endParaRPr lang="en-US" sz="9999" dirty="0">
              <a:solidFill>
                <a:srgbClr val="845B44"/>
              </a:solidFill>
              <a:latin typeface="Jua"/>
            </a:endParaRPr>
          </a:p>
        </p:txBody>
      </p:sp>
      <p:sp>
        <p:nvSpPr>
          <p:cNvPr id="17" name="Freeform 17"/>
          <p:cNvSpPr/>
          <p:nvPr/>
        </p:nvSpPr>
        <p:spPr>
          <a:xfrm rot="1123981">
            <a:off x="14884133" y="7925389"/>
            <a:ext cx="435291" cy="1221479"/>
          </a:xfrm>
          <a:custGeom>
            <a:avLst/>
            <a:gdLst/>
            <a:ahLst/>
            <a:cxnLst/>
            <a:rect l="l" t="t" r="r" b="b"/>
            <a:pathLst>
              <a:path w="435291" h="1221479">
                <a:moveTo>
                  <a:pt x="0" y="0"/>
                </a:moveTo>
                <a:lnTo>
                  <a:pt x="435290" y="0"/>
                </a:lnTo>
                <a:lnTo>
                  <a:pt x="435290" y="1221480"/>
                </a:lnTo>
                <a:lnTo>
                  <a:pt x="0" y="1221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52599">
            <a:off x="10070461" y="2699985"/>
            <a:ext cx="1256847" cy="1106026"/>
          </a:xfrm>
          <a:custGeom>
            <a:avLst/>
            <a:gdLst/>
            <a:ahLst/>
            <a:cxnLst/>
            <a:rect l="l" t="t" r="r" b="b"/>
            <a:pathLst>
              <a:path w="1256847" h="1106026">
                <a:moveTo>
                  <a:pt x="0" y="0"/>
                </a:moveTo>
                <a:lnTo>
                  <a:pt x="1256848" y="0"/>
                </a:lnTo>
                <a:lnTo>
                  <a:pt x="1256848" y="1106025"/>
                </a:lnTo>
                <a:lnTo>
                  <a:pt x="0" y="1106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"/>
          <p:cNvSpPr/>
          <p:nvPr/>
        </p:nvSpPr>
        <p:spPr>
          <a:xfrm>
            <a:off x="7823722" y="1409700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2133632" y="2641143"/>
            <a:ext cx="5547992" cy="564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ko-KR" altLang="en-US" sz="6000" spc="102" dirty="0">
                <a:solidFill>
                  <a:srgbClr val="845B44"/>
                </a:solidFill>
                <a:latin typeface="Jua" panose="020B0600000101010101" charset="-127"/>
                <a:ea typeface="Jua" panose="020B0600000101010101" charset="-127"/>
              </a:rPr>
              <a:t>유저</a:t>
            </a:r>
            <a:r>
              <a:rPr lang="en-US" altLang="ko-KR" sz="6000" spc="102" dirty="0">
                <a:solidFill>
                  <a:srgbClr val="845B44"/>
                </a:solidFill>
                <a:latin typeface="Jua" panose="020B0600000101010101" charset="-127"/>
                <a:ea typeface="Jua" panose="020B0600000101010101" charset="-127"/>
              </a:rPr>
              <a:t> </a:t>
            </a:r>
            <a:r>
              <a:rPr lang="ko-KR" altLang="en-US" sz="6000" spc="102" dirty="0" err="1">
                <a:solidFill>
                  <a:srgbClr val="845B44"/>
                </a:solidFill>
                <a:latin typeface="Jua" panose="020B0600000101010101" charset="-127"/>
                <a:ea typeface="Jua" panose="020B0600000101010101" charset="-127"/>
              </a:rPr>
              <a:t>메인화면</a:t>
            </a:r>
            <a:endParaRPr lang="en-US" altLang="ko-KR" sz="6000" spc="102" dirty="0">
              <a:solidFill>
                <a:srgbClr val="845B44"/>
              </a:solidFill>
              <a:latin typeface="Jua" panose="020B0600000101010101" charset="-127"/>
              <a:ea typeface="Jua" panose="020B0600000101010101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51" y="3238500"/>
            <a:ext cx="8080592" cy="633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3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8952577" y="86560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797088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발주신청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05111" y="1862342"/>
            <a:ext cx="5109230" cy="11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발주신청</a:t>
            </a:r>
            <a:r>
              <a:rPr lang="ko-KR" altLang="en-US" sz="60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등록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40" y="3376262"/>
            <a:ext cx="6835860" cy="53397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3376892"/>
            <a:ext cx="6835860" cy="5348008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371600" y="644565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2801600" y="6591300"/>
            <a:ext cx="10668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411200" y="5676901"/>
            <a:ext cx="1505826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75458">
            <a:off x="-154230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68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890032" y="2013939"/>
            <a:ext cx="664436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err="1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발주등록</a:t>
            </a: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확인버튼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479252" y="2013394"/>
            <a:ext cx="636094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발주현황</a:t>
            </a:r>
            <a:r>
              <a:rPr lang="ko-KR" altLang="en-US" sz="60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60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등록확인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238500"/>
            <a:ext cx="7224032" cy="56497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238753"/>
            <a:ext cx="7241522" cy="567602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1335626" y="6591300"/>
            <a:ext cx="4648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010400" y="5524500"/>
            <a:ext cx="1371600" cy="144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3261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105111" y="2014742"/>
            <a:ext cx="5109230" cy="11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발주검색</a:t>
            </a:r>
            <a:r>
              <a:rPr lang="ko-KR" altLang="en-US" sz="60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확인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sp>
        <p:nvSpPr>
          <p:cNvPr id="16" name="TextBox 9"/>
          <p:cNvSpPr txBox="1"/>
          <p:nvPr/>
        </p:nvSpPr>
        <p:spPr>
          <a:xfrm>
            <a:off x="2549908" y="2014742"/>
            <a:ext cx="5109230" cy="11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발주검색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284" y="3321010"/>
            <a:ext cx="7387240" cy="57933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530" y="3318426"/>
            <a:ext cx="7435326" cy="5795971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4876800" y="6210300"/>
            <a:ext cx="1295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876800" y="6362700"/>
            <a:ext cx="1295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876800" y="6667500"/>
            <a:ext cx="1295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2982575" y="5981700"/>
            <a:ext cx="504825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038600" y="5763629"/>
            <a:ext cx="533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67400" y="5465105"/>
            <a:ext cx="731520" cy="368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75458">
            <a:off x="-442326" y="5903328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0467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2456" y="2932831"/>
            <a:ext cx="5361194" cy="5841292"/>
          </a:xfrm>
          <a:custGeom>
            <a:avLst/>
            <a:gdLst/>
            <a:ahLst/>
            <a:cxnLst/>
            <a:rect l="l" t="t" r="r" b="b"/>
            <a:pathLst>
              <a:path w="4374071" h="4580226">
                <a:moveTo>
                  <a:pt x="0" y="0"/>
                </a:moveTo>
                <a:lnTo>
                  <a:pt x="4374071" y="0"/>
                </a:lnTo>
                <a:lnTo>
                  <a:pt x="4374071" y="4580226"/>
                </a:lnTo>
                <a:lnTo>
                  <a:pt x="0" y="458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8017" t="-10803" r="-1263" b="-131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07096" y="2019300"/>
            <a:ext cx="4934032" cy="5166578"/>
          </a:xfrm>
          <a:custGeom>
            <a:avLst/>
            <a:gdLst/>
            <a:ahLst/>
            <a:cxnLst/>
            <a:rect l="l" t="t" r="r" b="b"/>
            <a:pathLst>
              <a:path w="4934032" h="5166578">
                <a:moveTo>
                  <a:pt x="0" y="0"/>
                </a:moveTo>
                <a:lnTo>
                  <a:pt x="4934032" y="0"/>
                </a:lnTo>
                <a:lnTo>
                  <a:pt x="4934032" y="5166577"/>
                </a:lnTo>
                <a:lnTo>
                  <a:pt x="0" y="5166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17" t="-10803" r="-1263" b="-13182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68228" y="2730647"/>
            <a:ext cx="4791075" cy="5016513"/>
          </a:xfrm>
          <a:custGeom>
            <a:avLst/>
            <a:gdLst/>
            <a:ahLst/>
            <a:cxnLst/>
            <a:rect l="l" t="t" r="r" b="b"/>
            <a:pathLst>
              <a:path w="4374071" h="4580226">
                <a:moveTo>
                  <a:pt x="0" y="0"/>
                </a:moveTo>
                <a:lnTo>
                  <a:pt x="4374071" y="0"/>
                </a:lnTo>
                <a:lnTo>
                  <a:pt x="4374071" y="4580226"/>
                </a:lnTo>
                <a:lnTo>
                  <a:pt x="0" y="45802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8017" t="-10803" r="-1263" b="-1318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64763" y="2019300"/>
            <a:ext cx="4934032" cy="5166578"/>
          </a:xfrm>
          <a:custGeom>
            <a:avLst/>
            <a:gdLst/>
            <a:ahLst/>
            <a:cxnLst/>
            <a:rect l="l" t="t" r="r" b="b"/>
            <a:pathLst>
              <a:path w="4934032" h="5166578">
                <a:moveTo>
                  <a:pt x="0" y="0"/>
                </a:moveTo>
                <a:lnTo>
                  <a:pt x="4934032" y="0"/>
                </a:lnTo>
                <a:lnTo>
                  <a:pt x="4934032" y="5166577"/>
                </a:lnTo>
                <a:lnTo>
                  <a:pt x="0" y="5166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l="-18017" t="-10803" r="-1263" b="-13182"/>
            </a:stretch>
          </a:blipFill>
        </p:spPr>
      </p:sp>
      <p:sp>
        <p:nvSpPr>
          <p:cNvPr id="6" name="Freeform 6"/>
          <p:cNvSpPr/>
          <p:nvPr/>
        </p:nvSpPr>
        <p:spPr>
          <a:xfrm rot="-505912">
            <a:off x="2562427" y="8788123"/>
            <a:ext cx="1988395" cy="1178576"/>
          </a:xfrm>
          <a:custGeom>
            <a:avLst/>
            <a:gdLst/>
            <a:ahLst/>
            <a:cxnLst/>
            <a:rect l="l" t="t" r="r" b="b"/>
            <a:pathLst>
              <a:path w="1988395" h="1178576">
                <a:moveTo>
                  <a:pt x="0" y="0"/>
                </a:moveTo>
                <a:lnTo>
                  <a:pt x="1988394" y="0"/>
                </a:lnTo>
                <a:lnTo>
                  <a:pt x="1988394" y="1178576"/>
                </a:lnTo>
                <a:lnTo>
                  <a:pt x="0" y="11785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633993">
            <a:off x="14809855" y="663882"/>
            <a:ext cx="1443849" cy="1270587"/>
          </a:xfrm>
          <a:custGeom>
            <a:avLst/>
            <a:gdLst/>
            <a:ahLst/>
            <a:cxnLst/>
            <a:rect l="l" t="t" r="r" b="b"/>
            <a:pathLst>
              <a:path w="1443849" h="1270587">
                <a:moveTo>
                  <a:pt x="0" y="0"/>
                </a:moveTo>
                <a:lnTo>
                  <a:pt x="1443849" y="0"/>
                </a:lnTo>
                <a:lnTo>
                  <a:pt x="1443849" y="1270588"/>
                </a:lnTo>
                <a:lnTo>
                  <a:pt x="0" y="1270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37110">
            <a:off x="9838937" y="1994501"/>
            <a:ext cx="2784713" cy="1063254"/>
          </a:xfrm>
          <a:custGeom>
            <a:avLst/>
            <a:gdLst/>
            <a:ahLst/>
            <a:cxnLst/>
            <a:rect l="l" t="t" r="r" b="b"/>
            <a:pathLst>
              <a:path w="2784713" h="1063254">
                <a:moveTo>
                  <a:pt x="0" y="0"/>
                </a:moveTo>
                <a:lnTo>
                  <a:pt x="2784713" y="0"/>
                </a:lnTo>
                <a:lnTo>
                  <a:pt x="2784713" y="1063254"/>
                </a:lnTo>
                <a:lnTo>
                  <a:pt x="0" y="10632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42457" y="2037359"/>
            <a:ext cx="3396618" cy="895472"/>
          </a:xfrm>
          <a:custGeom>
            <a:avLst/>
            <a:gdLst/>
            <a:ahLst/>
            <a:cxnLst/>
            <a:rect l="l" t="t" r="r" b="b"/>
            <a:pathLst>
              <a:path w="3396618" h="895472">
                <a:moveTo>
                  <a:pt x="0" y="0"/>
                </a:moveTo>
                <a:lnTo>
                  <a:pt x="3396618" y="0"/>
                </a:lnTo>
                <a:lnTo>
                  <a:pt x="3396618" y="895472"/>
                </a:lnTo>
                <a:lnTo>
                  <a:pt x="0" y="8954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11957" y="4479480"/>
            <a:ext cx="4103616" cy="2652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UI</a:t>
            </a:r>
            <a:r>
              <a:rPr lang="ko-KR" altLang="en-US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화면 디자인 </a:t>
            </a:r>
            <a:r>
              <a:rPr lang="en-US" altLang="ko-KR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&amp;</a:t>
            </a:r>
          </a:p>
          <a:p>
            <a:pPr algn="ctr"/>
            <a:r>
              <a:rPr lang="en-US" altLang="ko-KR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PPT </a:t>
            </a:r>
            <a:r>
              <a:rPr lang="ko-KR" altLang="en-US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데이터 수집</a:t>
            </a:r>
            <a:endParaRPr lang="en-US" altLang="ko-KR" sz="3600" dirty="0" smtClean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algn="ctr"/>
            <a:r>
              <a:rPr lang="ko-KR" altLang="en-US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및</a:t>
            </a:r>
            <a:r>
              <a:rPr lang="en-US" altLang="ko-KR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제작</a:t>
            </a:r>
            <a:r>
              <a:rPr lang="en-US" altLang="ko-KR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</a:t>
            </a:r>
          </a:p>
          <a:p>
            <a:pPr algn="ctr"/>
            <a:r>
              <a:rPr lang="en-US" altLang="ko-KR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PPT </a:t>
            </a:r>
            <a:r>
              <a:rPr lang="ko-KR" altLang="en-US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발표</a:t>
            </a:r>
            <a:endParaRPr lang="ko-KR" altLang="en-US" sz="36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algn="ctr">
              <a:lnSpc>
                <a:spcPts val="3399"/>
              </a:lnSpc>
            </a:pPr>
            <a:endParaRPr lang="en-US" sz="3399" spc="169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01250" y="3423728"/>
            <a:ext cx="3196727" cy="7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ko-KR" altLang="en-US" sz="5400" spc="325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조성민</a:t>
            </a:r>
            <a:endParaRPr lang="en-US" sz="5400" spc="325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154161" y="441527"/>
            <a:ext cx="1019696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99"/>
              </a:lnSpc>
            </a:pPr>
            <a:r>
              <a:rPr lang="en-US" sz="9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02. </a:t>
            </a:r>
            <a:r>
              <a:rPr lang="ko-KR" altLang="en-US" sz="9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팀 구성원 </a:t>
            </a:r>
            <a:r>
              <a:rPr lang="ko-KR" altLang="en-US" sz="96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역활</a:t>
            </a:r>
            <a:endParaRPr lang="en-US" sz="96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8600" y="4991274"/>
            <a:ext cx="4516328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ko-KR" altLang="en-US" sz="3600" dirty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팀 프로젝트의 </a:t>
            </a:r>
            <a:r>
              <a:rPr lang="en-US" altLang="ko-KR" sz="3600" dirty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/>
            </a:r>
            <a:br>
              <a:rPr lang="en-US" altLang="ko-KR" sz="3600" dirty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</a:br>
            <a:r>
              <a:rPr lang="ko-KR" altLang="en-US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전반적인 계획과 </a:t>
            </a:r>
            <a:r>
              <a:rPr lang="en-US" altLang="ko-KR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Class </a:t>
            </a:r>
            <a:r>
              <a:rPr lang="ko-KR" altLang="en-US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초안 설계 및 팀원 </a:t>
            </a:r>
            <a:r>
              <a:rPr lang="en-US" altLang="ko-KR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Data</a:t>
            </a:r>
            <a:r>
              <a:rPr lang="ko-KR" altLang="en-US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통합</a:t>
            </a:r>
            <a:r>
              <a:rPr lang="en-US" altLang="ko-KR" sz="3600" dirty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&amp;</a:t>
            </a:r>
            <a:r>
              <a:rPr lang="en-US" altLang="ko-KR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테스트</a:t>
            </a:r>
            <a:r>
              <a:rPr lang="en-US" altLang="ko-KR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</a:t>
            </a:r>
          </a:p>
          <a:p>
            <a:pPr algn="ctr">
              <a:lnSpc>
                <a:spcPts val="3399"/>
              </a:lnSpc>
            </a:pPr>
            <a:r>
              <a:rPr lang="ko-KR" altLang="en-US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팀원들 모니터링과 </a:t>
            </a:r>
            <a:r>
              <a:rPr lang="ko-KR" altLang="en-US" sz="36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작업할당</a:t>
            </a:r>
            <a:r>
              <a:rPr lang="ko-KR" altLang="en-US" sz="36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분배</a:t>
            </a:r>
            <a:endParaRPr lang="en-US" sz="3399" spc="169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57319" y="3689305"/>
            <a:ext cx="3196727" cy="218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ko-KR" altLang="en-US" sz="3399" spc="169" dirty="0" err="1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관리자코드</a:t>
            </a:r>
            <a:r>
              <a:rPr lang="ko-KR" altLang="en-US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데이터베이스 설계 및 자료입력 및 버그 디버깅</a:t>
            </a:r>
            <a:endParaRPr lang="en-US" sz="3399" spc="169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541372" y="4185919"/>
            <a:ext cx="3980816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ko-KR" altLang="en-US" sz="3399" spc="169" dirty="0" err="1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목표주제</a:t>
            </a:r>
            <a:r>
              <a:rPr lang="ko-KR" altLang="en-US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선정 및 데이터베이스 자료수집 입력</a:t>
            </a:r>
            <a:r>
              <a:rPr lang="en-US" altLang="ko-KR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</a:t>
            </a:r>
          </a:p>
          <a:p>
            <a:pPr algn="ctr">
              <a:lnSpc>
                <a:spcPts val="3399"/>
              </a:lnSpc>
            </a:pPr>
            <a:r>
              <a:rPr lang="en-US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PPT </a:t>
            </a:r>
            <a:r>
              <a:rPr lang="ko-KR" altLang="en-US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자료 수집</a:t>
            </a:r>
            <a:endParaRPr lang="en-US" sz="3399" spc="169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21211" y="4078146"/>
            <a:ext cx="2198866" cy="7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ko-KR" altLang="en-US" sz="5400" spc="325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박유상</a:t>
            </a:r>
            <a:endParaRPr lang="en-US" sz="5400" spc="325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175748" y="2821409"/>
            <a:ext cx="3196727" cy="7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ko-KR" altLang="en-US" sz="5400" spc="325" dirty="0" err="1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안혜선</a:t>
            </a:r>
            <a:endParaRPr lang="en-US" sz="5400" spc="325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115996" y="2994024"/>
            <a:ext cx="3196727" cy="7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ko-KR" altLang="en-US" sz="5400" spc="325" dirty="0" err="1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최연국</a:t>
            </a:r>
            <a:endParaRPr lang="en-US" sz="5400" spc="325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9" name="Freeform 19"/>
          <p:cNvSpPr/>
          <p:nvPr/>
        </p:nvSpPr>
        <p:spPr>
          <a:xfrm rot="1668119">
            <a:off x="16583313" y="8691763"/>
            <a:ext cx="1369955" cy="1993321"/>
          </a:xfrm>
          <a:custGeom>
            <a:avLst/>
            <a:gdLst/>
            <a:ahLst/>
            <a:cxnLst/>
            <a:rect l="l" t="t" r="r" b="b"/>
            <a:pathLst>
              <a:path w="1369955" h="1993321">
                <a:moveTo>
                  <a:pt x="0" y="0"/>
                </a:moveTo>
                <a:lnTo>
                  <a:pt x="1369955" y="0"/>
                </a:lnTo>
                <a:lnTo>
                  <a:pt x="1369955" y="1993321"/>
                </a:lnTo>
                <a:lnTo>
                  <a:pt x="0" y="19933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5"/>
          <p:cNvSpPr/>
          <p:nvPr/>
        </p:nvSpPr>
        <p:spPr>
          <a:xfrm>
            <a:off x="6151321" y="5774143"/>
            <a:ext cx="4562735" cy="4632742"/>
          </a:xfrm>
          <a:custGeom>
            <a:avLst/>
            <a:gdLst/>
            <a:ahLst/>
            <a:cxnLst/>
            <a:rect l="l" t="t" r="r" b="b"/>
            <a:pathLst>
              <a:path w="4934032" h="5166578">
                <a:moveTo>
                  <a:pt x="0" y="0"/>
                </a:moveTo>
                <a:lnTo>
                  <a:pt x="4934032" y="0"/>
                </a:lnTo>
                <a:lnTo>
                  <a:pt x="4934032" y="5166577"/>
                </a:lnTo>
                <a:lnTo>
                  <a:pt x="0" y="5166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 l="-18017" t="-10803" r="-1263" b="-13182"/>
            </a:stretch>
          </a:blipFill>
        </p:spPr>
      </p:sp>
      <p:sp>
        <p:nvSpPr>
          <p:cNvPr id="21" name="TextBox 18"/>
          <p:cNvSpPr txBox="1"/>
          <p:nvPr/>
        </p:nvSpPr>
        <p:spPr>
          <a:xfrm>
            <a:off x="6863257" y="6602448"/>
            <a:ext cx="3196727" cy="7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ko-KR" altLang="en-US" sz="5400" spc="325" dirty="0" err="1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추은호</a:t>
            </a:r>
            <a:endParaRPr lang="en-US" sz="5400" spc="325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6840615" y="7534394"/>
            <a:ext cx="3196727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ko-KR" altLang="en-US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조장을 맡으며 </a:t>
            </a:r>
            <a:r>
              <a:rPr lang="ko-KR" altLang="en-US" sz="3399" spc="169" dirty="0" err="1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목표주제</a:t>
            </a:r>
            <a:r>
              <a:rPr lang="ko-KR" altLang="en-US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선정 및 </a:t>
            </a:r>
            <a:r>
              <a:rPr lang="ko-KR" altLang="en-US" sz="3399" spc="169" dirty="0" err="1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유저코드</a:t>
            </a:r>
            <a:r>
              <a:rPr lang="ko-KR" altLang="en-US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설계</a:t>
            </a:r>
            <a:r>
              <a:rPr lang="en-US" altLang="ko-KR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</a:t>
            </a:r>
            <a:r>
              <a:rPr lang="ko-KR" altLang="en-US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PPT</a:t>
            </a:r>
            <a:r>
              <a:rPr lang="ko-KR" altLang="en-US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발표</a:t>
            </a:r>
            <a:endParaRPr lang="en-US" sz="3399" spc="169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12376949" y="5766484"/>
            <a:ext cx="4550372" cy="4719735"/>
          </a:xfrm>
          <a:custGeom>
            <a:avLst/>
            <a:gdLst/>
            <a:ahLst/>
            <a:cxnLst/>
            <a:rect l="l" t="t" r="r" b="b"/>
            <a:pathLst>
              <a:path w="4934032" h="5166578">
                <a:moveTo>
                  <a:pt x="0" y="0"/>
                </a:moveTo>
                <a:lnTo>
                  <a:pt x="4934032" y="0"/>
                </a:lnTo>
                <a:lnTo>
                  <a:pt x="4934032" y="5166577"/>
                </a:lnTo>
                <a:lnTo>
                  <a:pt x="0" y="5166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8017" t="-10803" r="-1263" b="-13182"/>
            </a:stretch>
          </a:blipFill>
        </p:spPr>
      </p:sp>
      <p:sp>
        <p:nvSpPr>
          <p:cNvPr id="24" name="TextBox 14"/>
          <p:cNvSpPr txBox="1"/>
          <p:nvPr/>
        </p:nvSpPr>
        <p:spPr>
          <a:xfrm>
            <a:off x="12843512" y="7436489"/>
            <a:ext cx="3620887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</a:pPr>
            <a:r>
              <a:rPr lang="ko-KR" altLang="en-US" sz="3399" spc="169" dirty="0" err="1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목표주제</a:t>
            </a:r>
            <a:r>
              <a:rPr lang="ko-KR" altLang="en-US" sz="3399" spc="169" dirty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선정 및 데이터베이스 자료 </a:t>
            </a:r>
            <a:r>
              <a:rPr lang="ko-KR" altLang="en-US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수집 입력</a:t>
            </a:r>
            <a:r>
              <a:rPr lang="en-US" altLang="ko-KR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</a:t>
            </a:r>
          </a:p>
          <a:p>
            <a:pPr algn="ctr">
              <a:lnSpc>
                <a:spcPts val="3399"/>
              </a:lnSpc>
            </a:pPr>
            <a:r>
              <a:rPr lang="ko-KR" altLang="en-US" sz="3399" spc="16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버그 디버깅</a:t>
            </a:r>
            <a:endParaRPr lang="en-US" altLang="ko-KR" sz="3399" spc="169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13088384" y="6450377"/>
            <a:ext cx="3196727" cy="792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0"/>
              </a:lnSpc>
            </a:pPr>
            <a:r>
              <a:rPr lang="ko-KR" altLang="en-US" sz="5400" spc="325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윤재근</a:t>
            </a:r>
            <a:endParaRPr lang="en-US" sz="5400" spc="325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5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949488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발주수정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05111" y="2014742"/>
            <a:ext cx="5109230" cy="11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발주개수</a:t>
            </a:r>
            <a:r>
              <a:rPr lang="ko-KR" altLang="en-US" sz="60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수정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12" y="3607287"/>
            <a:ext cx="7056248" cy="550711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315200" y="5676900"/>
            <a:ext cx="586740" cy="292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336" y="3607287"/>
            <a:ext cx="7033264" cy="5510949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12725400" y="6743700"/>
            <a:ext cx="1447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2954000" y="6965900"/>
            <a:ext cx="838200" cy="387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1188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37" y="2354700"/>
            <a:ext cx="9534770" cy="7406926"/>
          </a:xfrm>
          <a:custGeom>
            <a:avLst/>
            <a:gdLst/>
            <a:ahLst/>
            <a:cxnLst/>
            <a:rect l="l" t="t" r="r" b="b"/>
            <a:pathLst>
              <a:path w="8116443" h="5106530">
                <a:moveTo>
                  <a:pt x="0" y="0"/>
                </a:moveTo>
                <a:lnTo>
                  <a:pt x="8116443" y="0"/>
                </a:lnTo>
                <a:lnTo>
                  <a:pt x="8116443" y="5106530"/>
                </a:lnTo>
                <a:lnTo>
                  <a:pt x="0" y="510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t="-611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43200" y="1610365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279662">
            <a:off x="13818296" y="-2113619"/>
            <a:ext cx="5223563" cy="5589415"/>
          </a:xfrm>
          <a:custGeom>
            <a:avLst/>
            <a:gdLst/>
            <a:ahLst/>
            <a:cxnLst/>
            <a:rect l="l" t="t" r="r" b="b"/>
            <a:pathLst>
              <a:path w="5223563" h="5589415">
                <a:moveTo>
                  <a:pt x="0" y="0"/>
                </a:moveTo>
                <a:lnTo>
                  <a:pt x="5223563" y="0"/>
                </a:lnTo>
                <a:lnTo>
                  <a:pt x="5223563" y="5589415"/>
                </a:lnTo>
                <a:lnTo>
                  <a:pt x="0" y="5589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 flipH="1">
            <a:off x="14505147" y="8912297"/>
            <a:ext cx="4705764" cy="4662985"/>
          </a:xfrm>
          <a:custGeom>
            <a:avLst/>
            <a:gdLst/>
            <a:ahLst/>
            <a:cxnLst/>
            <a:rect l="l" t="t" r="r" b="b"/>
            <a:pathLst>
              <a:path w="4705764" h="4662985">
                <a:moveTo>
                  <a:pt x="4705764" y="0"/>
                </a:moveTo>
                <a:lnTo>
                  <a:pt x="0" y="0"/>
                </a:lnTo>
                <a:lnTo>
                  <a:pt x="0" y="4662985"/>
                </a:lnTo>
                <a:lnTo>
                  <a:pt x="4705764" y="4662985"/>
                </a:lnTo>
                <a:lnTo>
                  <a:pt x="47057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96419" y="3693221"/>
            <a:ext cx="6134296" cy="6134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16314" t="-53026" r="-4619" b="-2895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24706" y="2845460"/>
            <a:ext cx="4858519" cy="485851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-24572" r="-2457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84012" y="671564"/>
            <a:ext cx="3731829" cy="37318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-50053" t="-31064" r="-65148" b="-3997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38200" y="700131"/>
            <a:ext cx="1068088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845B44"/>
                </a:solidFill>
                <a:latin typeface="Jua"/>
              </a:rPr>
              <a:t>4.Project </a:t>
            </a:r>
            <a:r>
              <a:rPr lang="en-US" altLang="ko-KR" sz="9999" dirty="0" smtClean="0">
                <a:solidFill>
                  <a:srgbClr val="845B44"/>
                </a:solidFill>
                <a:latin typeface="Jua"/>
              </a:rPr>
              <a:t>Result</a:t>
            </a:r>
            <a:endParaRPr lang="en-US" sz="9999" dirty="0">
              <a:solidFill>
                <a:srgbClr val="845B44"/>
              </a:solidFill>
              <a:latin typeface="Jua"/>
            </a:endParaRPr>
          </a:p>
        </p:txBody>
      </p:sp>
      <p:sp>
        <p:nvSpPr>
          <p:cNvPr id="17" name="Freeform 17"/>
          <p:cNvSpPr/>
          <p:nvPr/>
        </p:nvSpPr>
        <p:spPr>
          <a:xfrm rot="1123981">
            <a:off x="14884133" y="7925389"/>
            <a:ext cx="435291" cy="1221479"/>
          </a:xfrm>
          <a:custGeom>
            <a:avLst/>
            <a:gdLst/>
            <a:ahLst/>
            <a:cxnLst/>
            <a:rect l="l" t="t" r="r" b="b"/>
            <a:pathLst>
              <a:path w="435291" h="1221479">
                <a:moveTo>
                  <a:pt x="0" y="0"/>
                </a:moveTo>
                <a:lnTo>
                  <a:pt x="435290" y="0"/>
                </a:lnTo>
                <a:lnTo>
                  <a:pt x="435290" y="1221480"/>
                </a:lnTo>
                <a:lnTo>
                  <a:pt x="0" y="1221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52599">
            <a:off x="10070461" y="2699985"/>
            <a:ext cx="1256847" cy="1106026"/>
          </a:xfrm>
          <a:custGeom>
            <a:avLst/>
            <a:gdLst/>
            <a:ahLst/>
            <a:cxnLst/>
            <a:rect l="l" t="t" r="r" b="b"/>
            <a:pathLst>
              <a:path w="1256847" h="1106026">
                <a:moveTo>
                  <a:pt x="0" y="0"/>
                </a:moveTo>
                <a:lnTo>
                  <a:pt x="1256848" y="0"/>
                </a:lnTo>
                <a:lnTo>
                  <a:pt x="1256848" y="1106025"/>
                </a:lnTo>
                <a:lnTo>
                  <a:pt x="0" y="1106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"/>
          <p:cNvSpPr/>
          <p:nvPr/>
        </p:nvSpPr>
        <p:spPr>
          <a:xfrm>
            <a:off x="7823722" y="1409700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2133632" y="2641143"/>
            <a:ext cx="5547992" cy="600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20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발주수정</a:t>
            </a: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확인</a:t>
            </a:r>
            <a:endParaRPr lang="en-US" altLang="ko-KR" sz="6000" spc="102" dirty="0">
              <a:solidFill>
                <a:srgbClr val="845B44"/>
              </a:solidFill>
              <a:latin typeface="Jua" panose="020B0600000101010101" charset="-127"/>
              <a:ea typeface="Jua" panose="020B0600000101010101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0" y="3238500"/>
            <a:ext cx="8317742" cy="652312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302852" y="6591300"/>
            <a:ext cx="141214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7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949488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발주삭제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05111" y="2014742"/>
            <a:ext cx="5109230" cy="11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발주삭제</a:t>
            </a:r>
            <a:r>
              <a:rPr lang="ko-KR" altLang="en-US" sz="60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확인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343" y="3292714"/>
            <a:ext cx="7434812" cy="5821683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68" y="3292714"/>
            <a:ext cx="7447802" cy="582168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00600" y="6743700"/>
            <a:ext cx="1447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153400" y="5448300"/>
            <a:ext cx="533400" cy="315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335000" y="7033976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원두</a:t>
            </a:r>
            <a:r>
              <a:rPr lang="en-US" altLang="ko-KR" sz="1400" dirty="0" smtClean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5 </a:t>
            </a:r>
            <a:r>
              <a:rPr lang="ko-KR" altLang="en-US" sz="1400" dirty="0" smtClean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삭제</a:t>
            </a:r>
            <a:endParaRPr lang="ko-KR" altLang="en-US" sz="1400" dirty="0">
              <a:solidFill>
                <a:srgbClr val="FF0000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89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037" y="2354700"/>
            <a:ext cx="9534770" cy="7406926"/>
          </a:xfrm>
          <a:custGeom>
            <a:avLst/>
            <a:gdLst/>
            <a:ahLst/>
            <a:cxnLst/>
            <a:rect l="l" t="t" r="r" b="b"/>
            <a:pathLst>
              <a:path w="8116443" h="5106530">
                <a:moveTo>
                  <a:pt x="0" y="0"/>
                </a:moveTo>
                <a:lnTo>
                  <a:pt x="8116443" y="0"/>
                </a:lnTo>
                <a:lnTo>
                  <a:pt x="8116443" y="5106530"/>
                </a:lnTo>
                <a:lnTo>
                  <a:pt x="0" y="5106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t="-611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43200" y="1610365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279662">
            <a:off x="13818296" y="-2113619"/>
            <a:ext cx="5223563" cy="5589415"/>
          </a:xfrm>
          <a:custGeom>
            <a:avLst/>
            <a:gdLst/>
            <a:ahLst/>
            <a:cxnLst/>
            <a:rect l="l" t="t" r="r" b="b"/>
            <a:pathLst>
              <a:path w="5223563" h="5589415">
                <a:moveTo>
                  <a:pt x="0" y="0"/>
                </a:moveTo>
                <a:lnTo>
                  <a:pt x="5223563" y="0"/>
                </a:lnTo>
                <a:lnTo>
                  <a:pt x="5223563" y="5589415"/>
                </a:lnTo>
                <a:lnTo>
                  <a:pt x="0" y="5589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700000" flipH="1">
            <a:off x="14505147" y="8912297"/>
            <a:ext cx="4705764" cy="4662985"/>
          </a:xfrm>
          <a:custGeom>
            <a:avLst/>
            <a:gdLst/>
            <a:ahLst/>
            <a:cxnLst/>
            <a:rect l="l" t="t" r="r" b="b"/>
            <a:pathLst>
              <a:path w="4705764" h="4662985">
                <a:moveTo>
                  <a:pt x="4705764" y="0"/>
                </a:moveTo>
                <a:lnTo>
                  <a:pt x="0" y="0"/>
                </a:lnTo>
                <a:lnTo>
                  <a:pt x="0" y="4662985"/>
                </a:lnTo>
                <a:lnTo>
                  <a:pt x="4705764" y="4662985"/>
                </a:lnTo>
                <a:lnTo>
                  <a:pt x="47057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96419" y="3693221"/>
            <a:ext cx="6134296" cy="61342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0"/>
              <a:stretch>
                <a:fillRect l="-16314" t="-53026" r="-4619" b="-2895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324706" y="2845460"/>
            <a:ext cx="4858519" cy="4858519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1"/>
              <a:stretch>
                <a:fillRect l="-24572" r="-24572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784012" y="671564"/>
            <a:ext cx="3731829" cy="373182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400267" y="526623"/>
              <a:ext cx="5549466" cy="5296755"/>
            </a:xfrm>
            <a:custGeom>
              <a:avLst/>
              <a:gdLst/>
              <a:ahLst/>
              <a:cxnLst/>
              <a:rect l="l" t="t" r="r" b="b"/>
              <a:pathLst>
                <a:path w="5549466" h="5296755">
                  <a:moveTo>
                    <a:pt x="2774733" y="4237"/>
                  </a:moveTo>
                  <a:cubicBezTo>
                    <a:pt x="1827256" y="0"/>
                    <a:pt x="949932" y="503041"/>
                    <a:pt x="474966" y="1322882"/>
                  </a:cubicBezTo>
                  <a:cubicBezTo>
                    <a:pt x="0" y="2142722"/>
                    <a:pt x="0" y="3154032"/>
                    <a:pt x="474966" y="3973872"/>
                  </a:cubicBezTo>
                  <a:cubicBezTo>
                    <a:pt x="949932" y="4793713"/>
                    <a:pt x="1827256" y="5296754"/>
                    <a:pt x="2774733" y="5292517"/>
                  </a:cubicBezTo>
                  <a:cubicBezTo>
                    <a:pt x="3722210" y="5296754"/>
                    <a:pt x="4599534" y="4793713"/>
                    <a:pt x="5074500" y="3973872"/>
                  </a:cubicBezTo>
                  <a:cubicBezTo>
                    <a:pt x="5549466" y="3154032"/>
                    <a:pt x="5549466" y="2142722"/>
                    <a:pt x="5074500" y="1322882"/>
                  </a:cubicBezTo>
                  <a:cubicBezTo>
                    <a:pt x="4599534" y="503041"/>
                    <a:pt x="3722210" y="0"/>
                    <a:pt x="2774733" y="4237"/>
                  </a:cubicBezTo>
                  <a:close/>
                </a:path>
              </a:pathLst>
            </a:custGeom>
            <a:blipFill>
              <a:blip r:embed="rId12"/>
              <a:stretch>
                <a:fillRect l="-50053" t="-31064" r="-65148" b="-3997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38200" y="700131"/>
            <a:ext cx="1068088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845B44"/>
                </a:solidFill>
                <a:latin typeface="Jua"/>
              </a:rPr>
              <a:t>4.Project </a:t>
            </a:r>
            <a:r>
              <a:rPr lang="en-US" altLang="ko-KR" sz="9999" dirty="0" smtClean="0">
                <a:solidFill>
                  <a:srgbClr val="845B44"/>
                </a:solidFill>
                <a:latin typeface="Jua"/>
              </a:rPr>
              <a:t>Result</a:t>
            </a:r>
            <a:endParaRPr lang="en-US" sz="9999" dirty="0">
              <a:solidFill>
                <a:srgbClr val="845B44"/>
              </a:solidFill>
              <a:latin typeface="Jua"/>
            </a:endParaRPr>
          </a:p>
        </p:txBody>
      </p:sp>
      <p:sp>
        <p:nvSpPr>
          <p:cNvPr id="17" name="Freeform 17"/>
          <p:cNvSpPr/>
          <p:nvPr/>
        </p:nvSpPr>
        <p:spPr>
          <a:xfrm rot="1123981">
            <a:off x="14884133" y="7925389"/>
            <a:ext cx="435291" cy="1221479"/>
          </a:xfrm>
          <a:custGeom>
            <a:avLst/>
            <a:gdLst/>
            <a:ahLst/>
            <a:cxnLst/>
            <a:rect l="l" t="t" r="r" b="b"/>
            <a:pathLst>
              <a:path w="435291" h="1221479">
                <a:moveTo>
                  <a:pt x="0" y="0"/>
                </a:moveTo>
                <a:lnTo>
                  <a:pt x="435290" y="0"/>
                </a:lnTo>
                <a:lnTo>
                  <a:pt x="435290" y="1221480"/>
                </a:lnTo>
                <a:lnTo>
                  <a:pt x="0" y="12214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452599">
            <a:off x="10070461" y="2699985"/>
            <a:ext cx="1256847" cy="1106026"/>
          </a:xfrm>
          <a:custGeom>
            <a:avLst/>
            <a:gdLst/>
            <a:ahLst/>
            <a:cxnLst/>
            <a:rect l="l" t="t" r="r" b="b"/>
            <a:pathLst>
              <a:path w="1256847" h="1106026">
                <a:moveTo>
                  <a:pt x="0" y="0"/>
                </a:moveTo>
                <a:lnTo>
                  <a:pt x="1256848" y="0"/>
                </a:lnTo>
                <a:lnTo>
                  <a:pt x="1256848" y="1106025"/>
                </a:lnTo>
                <a:lnTo>
                  <a:pt x="0" y="11060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"/>
          <p:cNvSpPr/>
          <p:nvPr/>
        </p:nvSpPr>
        <p:spPr>
          <a:xfrm>
            <a:off x="7823722" y="1409700"/>
            <a:ext cx="3198316" cy="744335"/>
          </a:xfrm>
          <a:custGeom>
            <a:avLst/>
            <a:gdLst/>
            <a:ahLst/>
            <a:cxnLst/>
            <a:rect l="l" t="t" r="r" b="b"/>
            <a:pathLst>
              <a:path w="3198316" h="744335">
                <a:moveTo>
                  <a:pt x="0" y="0"/>
                </a:moveTo>
                <a:lnTo>
                  <a:pt x="3198315" y="0"/>
                </a:lnTo>
                <a:lnTo>
                  <a:pt x="3198315" y="744335"/>
                </a:lnTo>
                <a:lnTo>
                  <a:pt x="0" y="74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8"/>
          <p:cNvSpPr txBox="1"/>
          <p:nvPr/>
        </p:nvSpPr>
        <p:spPr>
          <a:xfrm>
            <a:off x="2173635" y="2101922"/>
            <a:ext cx="5547992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재고확인</a:t>
            </a:r>
            <a:endParaRPr lang="en-US" altLang="ko-KR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03" y="3216119"/>
            <a:ext cx="8102947" cy="634698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590800" y="6210300"/>
            <a:ext cx="1981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5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75405" y="1949488"/>
            <a:ext cx="4896996" cy="1146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재고검색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05111" y="2014742"/>
            <a:ext cx="5109230" cy="11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재고등록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64" y="3162300"/>
            <a:ext cx="7608012" cy="595209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175458">
            <a:off x="-667848" y="6528680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226" y="3162301"/>
            <a:ext cx="7610574" cy="595209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724400" y="5295900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2875405" y="5676900"/>
            <a:ext cx="62979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3487400" y="6896100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47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49907" y="1949488"/>
            <a:ext cx="554799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재고등록</a:t>
            </a: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확인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05111" y="2014742"/>
            <a:ext cx="5109230" cy="11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</a:t>
            </a:r>
            <a:r>
              <a:rPr lang="ko-KR" altLang="en-US" sz="60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수정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54" y="3097047"/>
            <a:ext cx="7533680" cy="58848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38" y="3097045"/>
            <a:ext cx="7515462" cy="588483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048000" y="6286500"/>
            <a:ext cx="1447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697200" y="5219700"/>
            <a:ext cx="685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1430000" y="6515100"/>
            <a:ext cx="114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7"/>
          <p:cNvSpPr/>
          <p:nvPr/>
        </p:nvSpPr>
        <p:spPr>
          <a:xfrm rot="-175458">
            <a:off x="-515510" y="5957020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4156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49907" y="1949488"/>
            <a:ext cx="554799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재고수정</a:t>
            </a:r>
            <a:r>
              <a:rPr lang="ko-KR" altLang="en-US" sz="6000" dirty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입력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05111" y="2014742"/>
            <a:ext cx="510923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</a:t>
            </a:r>
            <a:r>
              <a:rPr lang="ko-KR" altLang="en-US" sz="60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수정</a:t>
            </a:r>
            <a:r>
              <a:rPr lang="ko-KR" altLang="en-US" sz="60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확인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674" y="3162300"/>
            <a:ext cx="7640011" cy="59678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58565"/>
            <a:ext cx="7878274" cy="617306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00600" y="7048500"/>
            <a:ext cx="990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4419600" y="6743700"/>
            <a:ext cx="1752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1506200" y="6438900"/>
            <a:ext cx="1371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-175458">
            <a:off x="-306403" y="6876408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cxnSp>
        <p:nvCxnSpPr>
          <p:cNvPr id="18" name="직선 연결선 17"/>
          <p:cNvCxnSpPr/>
          <p:nvPr/>
        </p:nvCxnSpPr>
        <p:spPr>
          <a:xfrm>
            <a:off x="4419600" y="6362700"/>
            <a:ext cx="1752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7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949488"/>
            <a:ext cx="3390759" cy="1147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재고삭제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05111" y="2014742"/>
            <a:ext cx="5109230" cy="11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재고삭제</a:t>
            </a:r>
            <a:r>
              <a:rPr lang="ko-KR" altLang="en-US" sz="6000" dirty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ko-KR" altLang="en-US" sz="60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확인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561111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287016"/>
            <a:ext cx="7530070" cy="58273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3287016"/>
            <a:ext cx="7393305" cy="5782173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175458">
            <a:off x="-442326" y="5822974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직사각형 10"/>
          <p:cNvSpPr/>
          <p:nvPr/>
        </p:nvSpPr>
        <p:spPr>
          <a:xfrm>
            <a:off x="8077200" y="5372100"/>
            <a:ext cx="609600" cy="391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124200" y="6438900"/>
            <a:ext cx="1828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430000" y="6515100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원두</a:t>
            </a:r>
            <a:r>
              <a:rPr lang="en-US" altLang="ko-KR" sz="1400" dirty="0" smtClean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4 </a:t>
            </a:r>
            <a:r>
              <a:rPr lang="ko-KR" altLang="en-US" sz="1400" dirty="0" smtClean="0">
                <a:solidFill>
                  <a:srgbClr val="FF0000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삭제</a:t>
            </a:r>
            <a:endParaRPr lang="ko-KR" altLang="en-US" sz="1400" dirty="0">
              <a:solidFill>
                <a:srgbClr val="FF0000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28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5682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01505" y="1028700"/>
            <a:ext cx="8116443" cy="8229600"/>
          </a:xfrm>
          <a:custGeom>
            <a:avLst/>
            <a:gdLst/>
            <a:ahLst/>
            <a:cxnLst/>
            <a:rect l="l" t="t" r="r" b="b"/>
            <a:pathLst>
              <a:path w="8116443" h="8229600">
                <a:moveTo>
                  <a:pt x="0" y="0"/>
                </a:moveTo>
                <a:lnTo>
                  <a:pt x="8116443" y="0"/>
                </a:lnTo>
                <a:lnTo>
                  <a:pt x="81164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93058">
            <a:off x="9104140" y="9176828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3058">
            <a:off x="16600357" y="956779"/>
            <a:ext cx="806640" cy="916636"/>
          </a:xfrm>
          <a:custGeom>
            <a:avLst/>
            <a:gdLst/>
            <a:ahLst/>
            <a:cxnLst/>
            <a:rect l="l" t="t" r="r" b="b"/>
            <a:pathLst>
              <a:path w="806640" h="916636">
                <a:moveTo>
                  <a:pt x="0" y="0"/>
                </a:moveTo>
                <a:lnTo>
                  <a:pt x="806640" y="0"/>
                </a:lnTo>
                <a:lnTo>
                  <a:pt x="806640" y="916637"/>
                </a:lnTo>
                <a:lnTo>
                  <a:pt x="0" y="916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204171">
            <a:off x="15220310" y="7624441"/>
            <a:ext cx="2764406" cy="2256761"/>
          </a:xfrm>
          <a:custGeom>
            <a:avLst/>
            <a:gdLst/>
            <a:ahLst/>
            <a:cxnLst/>
            <a:rect l="l" t="t" r="r" b="b"/>
            <a:pathLst>
              <a:path w="2764406" h="2256761">
                <a:moveTo>
                  <a:pt x="0" y="0"/>
                </a:moveTo>
                <a:lnTo>
                  <a:pt x="2764406" y="0"/>
                </a:lnTo>
                <a:lnTo>
                  <a:pt x="2764406" y="2256761"/>
                </a:lnTo>
                <a:lnTo>
                  <a:pt x="0" y="22567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628523" y="1409700"/>
            <a:ext cx="3390759" cy="114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로그아웃</a:t>
            </a:r>
            <a:endParaRPr lang="en-US" sz="6000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05111" y="1474954"/>
            <a:ext cx="5109230" cy="1147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6000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로그아웃 화면 </a:t>
            </a:r>
            <a:endParaRPr lang="en-US" sz="6000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2" name="Freeform 12"/>
          <p:cNvSpPr/>
          <p:nvPr/>
        </p:nvSpPr>
        <p:spPr>
          <a:xfrm rot="628287">
            <a:off x="291227" y="492867"/>
            <a:ext cx="1617412" cy="2624119"/>
          </a:xfrm>
          <a:custGeom>
            <a:avLst/>
            <a:gdLst/>
            <a:ahLst/>
            <a:cxnLst/>
            <a:rect l="l" t="t" r="r" b="b"/>
            <a:pathLst>
              <a:path w="1617412" h="2624119">
                <a:moveTo>
                  <a:pt x="0" y="0"/>
                </a:moveTo>
                <a:lnTo>
                  <a:pt x="1617411" y="0"/>
                </a:lnTo>
                <a:lnTo>
                  <a:pt x="1617411" y="2624119"/>
                </a:lnTo>
                <a:lnTo>
                  <a:pt x="0" y="2624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직사각형 12"/>
          <p:cNvSpPr/>
          <p:nvPr/>
        </p:nvSpPr>
        <p:spPr>
          <a:xfrm>
            <a:off x="1265682" y="266700"/>
            <a:ext cx="12819895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4</a:t>
            </a:r>
            <a:r>
              <a:rPr lang="en-US" altLang="ko-KR" sz="9600" dirty="0" smtClean="0">
                <a:solidFill>
                  <a:srgbClr val="845B44"/>
                </a:solidFill>
                <a:latin typeface="Jua"/>
              </a:rPr>
              <a:t>. Project </a:t>
            </a:r>
            <a:r>
              <a:rPr lang="en-US" altLang="ko-KR" sz="9600" dirty="0">
                <a:solidFill>
                  <a:srgbClr val="845B44"/>
                </a:solidFill>
                <a:latin typeface="Jua"/>
              </a:rPr>
              <a:t>Result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894" y="2737562"/>
            <a:ext cx="7647924" cy="59873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222104" y="3695700"/>
            <a:ext cx="799713" cy="391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816" y="2737561"/>
            <a:ext cx="7658804" cy="598733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 rot="-175458">
            <a:off x="-474444" y="5822975"/>
            <a:ext cx="2422279" cy="3752827"/>
          </a:xfrm>
          <a:custGeom>
            <a:avLst/>
            <a:gdLst/>
            <a:ahLst/>
            <a:cxnLst/>
            <a:rect l="l" t="t" r="r" b="b"/>
            <a:pathLst>
              <a:path w="2422279" h="3752827">
                <a:moveTo>
                  <a:pt x="0" y="0"/>
                </a:moveTo>
                <a:lnTo>
                  <a:pt x="2422279" y="0"/>
                </a:lnTo>
                <a:lnTo>
                  <a:pt x="2422279" y="3752827"/>
                </a:lnTo>
                <a:lnTo>
                  <a:pt x="0" y="37528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직사각형 14"/>
          <p:cNvSpPr/>
          <p:nvPr/>
        </p:nvSpPr>
        <p:spPr>
          <a:xfrm>
            <a:off x="12039600" y="5550706"/>
            <a:ext cx="3352800" cy="3547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801600" y="6362700"/>
            <a:ext cx="1600200" cy="3225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81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473970" h="10391608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72000" y="1769330"/>
            <a:ext cx="13258799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C#</a:t>
            </a:r>
            <a:r>
              <a:rPr lang="ko-KR" altLang="en-US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을 이용하여 </a:t>
            </a:r>
            <a:r>
              <a:rPr lang="en-US" altLang="ko-KR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UI</a:t>
            </a:r>
            <a:r>
              <a:rPr lang="ko-KR" altLang="en-US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의 개발부터 실제 기능의 개발까지 실제로 실행하며 여러가지로 배울 수 있었습니다</a:t>
            </a:r>
            <a:r>
              <a:rPr lang="en-US" altLang="ko-KR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30482" y="519400"/>
            <a:ext cx="3052218" cy="717550"/>
          </a:xfrm>
          <a:custGeom>
            <a:avLst/>
            <a:gdLst/>
            <a:ahLst/>
            <a:cxnLst/>
            <a:rect l="l" t="t" r="r" b="b"/>
            <a:pathLst>
              <a:path w="803876" h="188984">
                <a:moveTo>
                  <a:pt x="94492" y="0"/>
                </a:moveTo>
                <a:lnTo>
                  <a:pt x="709384" y="0"/>
                </a:lnTo>
                <a:cubicBezTo>
                  <a:pt x="734445" y="0"/>
                  <a:pt x="758479" y="9955"/>
                  <a:pt x="776200" y="27676"/>
                </a:cubicBezTo>
                <a:cubicBezTo>
                  <a:pt x="793921" y="45397"/>
                  <a:pt x="803876" y="69431"/>
                  <a:pt x="803876" y="94492"/>
                </a:cubicBezTo>
                <a:lnTo>
                  <a:pt x="803876" y="94492"/>
                </a:lnTo>
                <a:cubicBezTo>
                  <a:pt x="803876" y="146679"/>
                  <a:pt x="761571" y="188984"/>
                  <a:pt x="709384" y="188984"/>
                </a:cubicBezTo>
                <a:lnTo>
                  <a:pt x="94492" y="188984"/>
                </a:lnTo>
                <a:cubicBezTo>
                  <a:pt x="69431" y="188984"/>
                  <a:pt x="45397" y="179029"/>
                  <a:pt x="27676" y="161308"/>
                </a:cubicBezTo>
                <a:cubicBezTo>
                  <a:pt x="9955" y="143588"/>
                  <a:pt x="0" y="119553"/>
                  <a:pt x="0" y="94492"/>
                </a:cubicBezTo>
                <a:lnTo>
                  <a:pt x="0" y="94492"/>
                </a:lnTo>
                <a:cubicBezTo>
                  <a:pt x="0" y="69431"/>
                  <a:pt x="9955" y="45397"/>
                  <a:pt x="27676" y="27676"/>
                </a:cubicBezTo>
                <a:cubicBezTo>
                  <a:pt x="45397" y="9955"/>
                  <a:pt x="69431" y="0"/>
                  <a:pt x="94492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pPr algn="ctr"/>
            <a:r>
              <a:rPr lang="en-US" altLang="ko-KR" sz="5400" dirty="0" smtClean="0">
                <a:solidFill>
                  <a:srgbClr val="FFFFCC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 team</a:t>
            </a:r>
            <a:endParaRPr lang="ko-KR" altLang="en-US" sz="5400" dirty="0">
              <a:solidFill>
                <a:srgbClr val="FFFFCC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1" name="Freeform 21"/>
          <p:cNvSpPr/>
          <p:nvPr/>
        </p:nvSpPr>
        <p:spPr>
          <a:xfrm flipH="1">
            <a:off x="3982701" y="2203446"/>
            <a:ext cx="388177" cy="115640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</p:spPr>
      </p:sp>
      <p:sp>
        <p:nvSpPr>
          <p:cNvPr id="32" name="TextBox 32"/>
          <p:cNvSpPr txBox="1"/>
          <p:nvPr/>
        </p:nvSpPr>
        <p:spPr>
          <a:xfrm>
            <a:off x="6705600" y="514697"/>
            <a:ext cx="8991598" cy="1047403"/>
          </a:xfrm>
          <a:prstGeom prst="rect">
            <a:avLst/>
          </a:prstGeom>
          <a:effectLst>
            <a:outerShdw blurRad="50800" dist="50800" dir="5400000" algn="ctr" rotWithShape="0">
              <a:srgbClr val="FFFFCC"/>
            </a:outerShdw>
            <a:softEdge rad="12700"/>
          </a:effectLst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7839"/>
              </a:lnSpc>
            </a:pPr>
            <a:r>
              <a:rPr lang="ko-KR" altLang="en-US" sz="9600" dirty="0" smtClean="0">
                <a:solidFill>
                  <a:srgbClr val="A16E55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자체평가의견</a:t>
            </a:r>
            <a:endParaRPr lang="en-US" sz="9600" dirty="0">
              <a:solidFill>
                <a:srgbClr val="A16E55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76" name="Freeform 4"/>
          <p:cNvSpPr/>
          <p:nvPr/>
        </p:nvSpPr>
        <p:spPr>
          <a:xfrm>
            <a:off x="927318" y="1755184"/>
            <a:ext cx="2901632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ko-KR" altLang="en-US" sz="5400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박유상</a:t>
            </a:r>
            <a:endParaRPr lang="ko-KR" altLang="en-US" sz="54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81" name="Freeform 4"/>
          <p:cNvSpPr/>
          <p:nvPr/>
        </p:nvSpPr>
        <p:spPr>
          <a:xfrm>
            <a:off x="922629" y="3053643"/>
            <a:ext cx="2901632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ko-KR" altLang="en-US" sz="5400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안혜선</a:t>
            </a:r>
            <a:endParaRPr lang="ko-KR" altLang="en-US" sz="54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1" name="Freeform 21"/>
          <p:cNvSpPr/>
          <p:nvPr/>
        </p:nvSpPr>
        <p:spPr>
          <a:xfrm flipH="1">
            <a:off x="3982700" y="3546394"/>
            <a:ext cx="388177" cy="115640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</p:spPr>
      </p:sp>
      <p:sp>
        <p:nvSpPr>
          <p:cNvPr id="95" name="Freeform 4"/>
          <p:cNvSpPr/>
          <p:nvPr/>
        </p:nvSpPr>
        <p:spPr>
          <a:xfrm>
            <a:off x="913251" y="4280333"/>
            <a:ext cx="2901632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ko-KR" altLang="en-US" sz="5400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추은호</a:t>
            </a:r>
            <a:endParaRPr lang="ko-KR" altLang="en-US" sz="54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96" name="Freeform 21"/>
          <p:cNvSpPr/>
          <p:nvPr/>
        </p:nvSpPr>
        <p:spPr>
          <a:xfrm flipH="1">
            <a:off x="3973322" y="4773084"/>
            <a:ext cx="388177" cy="115640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</p:spPr>
      </p:sp>
      <p:sp>
        <p:nvSpPr>
          <p:cNvPr id="100" name="Freeform 4"/>
          <p:cNvSpPr/>
          <p:nvPr/>
        </p:nvSpPr>
        <p:spPr>
          <a:xfrm>
            <a:off x="913251" y="5603360"/>
            <a:ext cx="2901632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조성민</a:t>
            </a:r>
            <a:endParaRPr lang="ko-KR" altLang="en-US" sz="54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1" name="Freeform 21"/>
          <p:cNvSpPr/>
          <p:nvPr/>
        </p:nvSpPr>
        <p:spPr>
          <a:xfrm flipH="1">
            <a:off x="3973322" y="6096111"/>
            <a:ext cx="388177" cy="115640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</p:spPr>
      </p:sp>
      <p:sp>
        <p:nvSpPr>
          <p:cNvPr id="105" name="Freeform 4"/>
          <p:cNvSpPr/>
          <p:nvPr/>
        </p:nvSpPr>
        <p:spPr>
          <a:xfrm>
            <a:off x="913251" y="6834217"/>
            <a:ext cx="2901632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ko-KR" altLang="en-US" sz="5400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최연국</a:t>
            </a:r>
            <a:endParaRPr lang="ko-KR" altLang="en-US" sz="54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06" name="Freeform 21"/>
          <p:cNvSpPr/>
          <p:nvPr/>
        </p:nvSpPr>
        <p:spPr>
          <a:xfrm flipH="1">
            <a:off x="3973322" y="7326968"/>
            <a:ext cx="388177" cy="115640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</p:spPr>
      </p:sp>
      <p:sp>
        <p:nvSpPr>
          <p:cNvPr id="110" name="Freeform 4"/>
          <p:cNvSpPr/>
          <p:nvPr/>
        </p:nvSpPr>
        <p:spPr>
          <a:xfrm>
            <a:off x="913251" y="8065371"/>
            <a:ext cx="2901632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윤재근</a:t>
            </a:r>
            <a:endParaRPr lang="ko-KR" altLang="en-US" sz="54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11" name="Freeform 21"/>
          <p:cNvSpPr/>
          <p:nvPr/>
        </p:nvSpPr>
        <p:spPr>
          <a:xfrm flipH="1">
            <a:off x="3973322" y="8558122"/>
            <a:ext cx="388177" cy="115640"/>
          </a:xfrm>
          <a:custGeom>
            <a:avLst/>
            <a:gdLst/>
            <a:ahLst/>
            <a:cxnLst/>
            <a:rect l="l" t="t" r="r" b="b"/>
            <a:pathLst>
              <a:path w="268028" h="249997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>
            <a:solidFill>
              <a:schemeClr val="accent3">
                <a:lumMod val="60000"/>
                <a:lumOff val="40000"/>
              </a:schemeClr>
            </a:solidFill>
          </a:ln>
        </p:spPr>
      </p:sp>
      <p:sp>
        <p:nvSpPr>
          <p:cNvPr id="39" name="Freeform 4"/>
          <p:cNvSpPr/>
          <p:nvPr/>
        </p:nvSpPr>
        <p:spPr>
          <a:xfrm>
            <a:off x="4572000" y="3053643"/>
            <a:ext cx="13258799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지금까지 </a:t>
            </a:r>
            <a:r>
              <a:rPr lang="ko-KR" altLang="en-US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배운 것들을 </a:t>
            </a:r>
            <a:r>
              <a:rPr lang="ko-KR" altLang="en-US" sz="3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종합해서 사용해 프로그램을 만들면서 </a:t>
            </a:r>
          </a:p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조금 더 발전 </a:t>
            </a:r>
            <a:r>
              <a:rPr lang="ko-KR" altLang="en-US" sz="3000" dirty="0" err="1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할수있는</a:t>
            </a:r>
            <a:r>
              <a:rPr lang="ko-KR" altLang="en-US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시간이었습니다</a:t>
            </a:r>
            <a:r>
              <a:rPr lang="en-US" altLang="ko-KR" sz="3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1" name="Freeform 4"/>
          <p:cNvSpPr/>
          <p:nvPr/>
        </p:nvSpPr>
        <p:spPr>
          <a:xfrm>
            <a:off x="4572000" y="5603360"/>
            <a:ext cx="13258799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ko-KR" altLang="en-US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수업시간에 강사님이 알려준 </a:t>
            </a:r>
            <a:r>
              <a:rPr lang="en-US" altLang="ko-KR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C#</a:t>
            </a:r>
            <a:r>
              <a:rPr lang="ko-KR" altLang="en-US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을 활용하여 팀원들과 프로그램을 구현 할 수 있어 보람찬 시간이었습니다</a:t>
            </a:r>
            <a:r>
              <a:rPr lang="en-US" altLang="ko-KR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r>
              <a:rPr lang="ko-KR" altLang="en-US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</a:t>
            </a:r>
            <a:endParaRPr lang="ko-KR" altLang="en-US" sz="30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2" name="Freeform 4"/>
          <p:cNvSpPr/>
          <p:nvPr/>
        </p:nvSpPr>
        <p:spPr>
          <a:xfrm>
            <a:off x="4572000" y="6834217"/>
            <a:ext cx="13258799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ko-KR" altLang="en-US" sz="3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디지털 </a:t>
            </a:r>
            <a:r>
              <a:rPr lang="ko-KR" altLang="en-US" sz="3000" dirty="0" err="1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생산정보</a:t>
            </a:r>
            <a:r>
              <a:rPr lang="ko-KR" altLang="en-US" sz="3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프로젝트를 통해서 다양한 프로그램을 경험하고 앞으로 </a:t>
            </a: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프로그래밍을 하는데 있어서 많은 </a:t>
            </a:r>
            <a:r>
              <a:rPr lang="ko-KR" altLang="en-US" sz="3000" dirty="0" err="1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도움이되었습니다</a:t>
            </a:r>
            <a:r>
              <a:rPr lang="en-US" altLang="ko-KR" sz="300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  <a:endParaRPr lang="ko-KR" altLang="en-US" sz="30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43" name="Freeform 4"/>
          <p:cNvSpPr/>
          <p:nvPr/>
        </p:nvSpPr>
        <p:spPr>
          <a:xfrm>
            <a:off x="4572000" y="8086622"/>
            <a:ext cx="13258799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ko-KR" altLang="en-US" sz="3000" dirty="0" err="1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생산정보</a:t>
            </a:r>
            <a:r>
              <a:rPr lang="ko-KR" altLang="en-US" sz="3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 디지털 프로젝트에서 여러가지 프로그램을 사용해</a:t>
            </a:r>
          </a:p>
          <a:p>
            <a:pPr algn="ctr"/>
            <a:r>
              <a:rPr lang="ko-KR" altLang="en-US" sz="3000" dirty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연결 프로그램을 만드는 좋은 경험이 </a:t>
            </a:r>
            <a:r>
              <a:rPr lang="ko-KR" altLang="en-US" sz="3000" dirty="0" err="1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되었읍니다</a:t>
            </a:r>
            <a:endParaRPr lang="ko-KR" altLang="en-US" sz="3000" dirty="0">
              <a:solidFill>
                <a:schemeClr val="bg1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23" name="Freeform 4"/>
          <p:cNvSpPr/>
          <p:nvPr/>
        </p:nvSpPr>
        <p:spPr>
          <a:xfrm>
            <a:off x="4572000" y="4291382"/>
            <a:ext cx="13258799" cy="1102978"/>
          </a:xfrm>
          <a:custGeom>
            <a:avLst/>
            <a:gdLst/>
            <a:ahLst/>
            <a:cxnLst/>
            <a:rect l="l" t="t" r="r" b="b"/>
            <a:pathLst>
              <a:path w="1633792" h="628009">
                <a:moveTo>
                  <a:pt x="26209" y="0"/>
                </a:moveTo>
                <a:lnTo>
                  <a:pt x="1607583" y="0"/>
                </a:lnTo>
                <a:cubicBezTo>
                  <a:pt x="1614534" y="0"/>
                  <a:pt x="1621201" y="2761"/>
                  <a:pt x="1626116" y="7676"/>
                </a:cubicBezTo>
                <a:cubicBezTo>
                  <a:pt x="1631031" y="12591"/>
                  <a:pt x="1633792" y="19258"/>
                  <a:pt x="1633792" y="26209"/>
                </a:cubicBezTo>
                <a:lnTo>
                  <a:pt x="1633792" y="601800"/>
                </a:lnTo>
                <a:cubicBezTo>
                  <a:pt x="1633792" y="608751"/>
                  <a:pt x="1631031" y="615417"/>
                  <a:pt x="1626116" y="620332"/>
                </a:cubicBezTo>
                <a:cubicBezTo>
                  <a:pt x="1621201" y="625247"/>
                  <a:pt x="1614534" y="628009"/>
                  <a:pt x="1607583" y="628009"/>
                </a:cubicBezTo>
                <a:lnTo>
                  <a:pt x="26209" y="628009"/>
                </a:lnTo>
                <a:cubicBezTo>
                  <a:pt x="11734" y="628009"/>
                  <a:pt x="0" y="616275"/>
                  <a:pt x="0" y="601800"/>
                </a:cubicBezTo>
                <a:lnTo>
                  <a:pt x="0" y="26209"/>
                </a:lnTo>
                <a:cubicBezTo>
                  <a:pt x="0" y="19258"/>
                  <a:pt x="2761" y="12591"/>
                  <a:pt x="7676" y="7676"/>
                </a:cubicBezTo>
                <a:cubicBezTo>
                  <a:pt x="12591" y="2761"/>
                  <a:pt x="19258" y="0"/>
                  <a:pt x="26209" y="0"/>
                </a:cubicBezTo>
                <a:close/>
              </a:path>
            </a:pathLst>
          </a:custGeom>
          <a:solidFill>
            <a:srgbClr val="B38467"/>
          </a:solidFill>
          <a:ln w="47625">
            <a:solidFill>
              <a:srgbClr val="FFFFCC"/>
            </a:solidFill>
          </a:ln>
        </p:spPr>
        <p:txBody>
          <a:bodyPr anchor="ctr"/>
          <a:lstStyle/>
          <a:p>
            <a:pPr algn="ctr"/>
            <a:r>
              <a:rPr lang="en-US" altLang="ko-KR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C</a:t>
            </a:r>
            <a:r>
              <a:rPr lang="ko-KR" altLang="en-US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언어와 달리 </a:t>
            </a:r>
            <a:r>
              <a:rPr lang="en-US" altLang="ko-KR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C#</a:t>
            </a:r>
            <a:r>
              <a:rPr lang="ko-KR" altLang="en-US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은 </a:t>
            </a:r>
            <a:r>
              <a:rPr lang="en-US" altLang="ko-KR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UI</a:t>
            </a:r>
            <a:r>
              <a:rPr lang="ko-KR" altLang="en-US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를 볼 수 있어서 확실히 더 재미있고 배울 수 있어 좋았지만 아직 많이 미숙 한 거 같습니다</a:t>
            </a:r>
            <a:r>
              <a:rPr lang="en-US" altLang="ko-KR" sz="3000" dirty="0" smtClean="0">
                <a:solidFill>
                  <a:schemeClr val="bg1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032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17562" y="-2866880"/>
            <a:ext cx="18964833" cy="10174601"/>
            <a:chOff x="-1188720" y="-1299210"/>
            <a:chExt cx="14579600" cy="7821930"/>
          </a:xfrm>
        </p:grpSpPr>
        <p:sp>
          <p:nvSpPr>
            <p:cNvPr id="3" name="Freeform 3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59" y="5523230"/>
                    <a:pt x="8426450" y="6164580"/>
                  </a:cubicBezTo>
                  <a:cubicBezTo>
                    <a:pt x="4964430" y="7821930"/>
                    <a:pt x="0" y="5048250"/>
                    <a:pt x="1446531" y="2216150"/>
                  </a:cubicBezTo>
                  <a:close/>
                </a:path>
              </a:pathLst>
            </a:custGeom>
            <a:blipFill>
              <a:blip r:embed="rId2"/>
              <a:stretch>
                <a:fillRect l="-3632" t="-123474" b="-136077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-1091608">
            <a:off x="15436498" y="3151084"/>
            <a:ext cx="2429112" cy="1983039"/>
          </a:xfrm>
          <a:custGeom>
            <a:avLst/>
            <a:gdLst/>
            <a:ahLst/>
            <a:cxnLst/>
            <a:rect l="l" t="t" r="r" b="b"/>
            <a:pathLst>
              <a:path w="2429112" h="1983039">
                <a:moveTo>
                  <a:pt x="0" y="0"/>
                </a:moveTo>
                <a:lnTo>
                  <a:pt x="2429112" y="0"/>
                </a:lnTo>
                <a:lnTo>
                  <a:pt x="2429112" y="1983039"/>
                </a:lnTo>
                <a:lnTo>
                  <a:pt x="0" y="1983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498805">
            <a:off x="413064" y="2339487"/>
            <a:ext cx="1243287" cy="1809015"/>
          </a:xfrm>
          <a:custGeom>
            <a:avLst/>
            <a:gdLst/>
            <a:ahLst/>
            <a:cxnLst/>
            <a:rect l="l" t="t" r="r" b="b"/>
            <a:pathLst>
              <a:path w="1243287" h="1809015">
                <a:moveTo>
                  <a:pt x="0" y="0"/>
                </a:moveTo>
                <a:lnTo>
                  <a:pt x="1243287" y="0"/>
                </a:lnTo>
                <a:lnTo>
                  <a:pt x="1243287" y="1809015"/>
                </a:lnTo>
                <a:lnTo>
                  <a:pt x="0" y="1809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39761">
            <a:off x="418320" y="6470474"/>
            <a:ext cx="2062170" cy="2402952"/>
          </a:xfrm>
          <a:custGeom>
            <a:avLst/>
            <a:gdLst/>
            <a:ahLst/>
            <a:cxnLst/>
            <a:rect l="l" t="t" r="r" b="b"/>
            <a:pathLst>
              <a:path w="2062170" h="2402952">
                <a:moveTo>
                  <a:pt x="0" y="0"/>
                </a:moveTo>
                <a:lnTo>
                  <a:pt x="2062170" y="0"/>
                </a:lnTo>
                <a:lnTo>
                  <a:pt x="2062170" y="2402951"/>
                </a:lnTo>
                <a:lnTo>
                  <a:pt x="0" y="24029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226895">
            <a:off x="5065110" y="718076"/>
            <a:ext cx="374596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7200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-226895">
            <a:off x="9236485" y="751138"/>
            <a:ext cx="431200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7200" dirty="0" err="1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수행절차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DB985B-ABB7-47D8-A185-F91A222C3CFD}"/>
              </a:ext>
            </a:extLst>
          </p:cNvPr>
          <p:cNvSpPr/>
          <p:nvPr/>
        </p:nvSpPr>
        <p:spPr>
          <a:xfrm>
            <a:off x="2300220" y="2392216"/>
            <a:ext cx="6081780" cy="77008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BBD2B14-263C-477C-9991-B3F45429628D}"/>
              </a:ext>
            </a:extLst>
          </p:cNvPr>
          <p:cNvSpPr/>
          <p:nvPr/>
        </p:nvSpPr>
        <p:spPr>
          <a:xfrm>
            <a:off x="5145619" y="2455140"/>
            <a:ext cx="2914724" cy="770854"/>
          </a:xfrm>
          <a:prstGeom prst="roundRect">
            <a:avLst>
              <a:gd name="adj" fmla="val 50000"/>
            </a:avLst>
          </a:prstGeom>
          <a:solidFill>
            <a:srgbClr val="A16E55"/>
          </a:solidFill>
          <a:ln>
            <a:solidFill>
              <a:srgbClr val="E0C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 일정</a:t>
            </a:r>
            <a:endParaRPr lang="ko-KR" altLang="en-US" sz="2800" dirty="0"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623947"/>
              </p:ext>
            </p:extLst>
          </p:nvPr>
        </p:nvGraphicFramePr>
        <p:xfrm>
          <a:off x="2293594" y="3695700"/>
          <a:ext cx="13403610" cy="64008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87675">
                  <a:extLst>
                    <a:ext uri="{9D8B030D-6E8A-4147-A177-3AD203B41FA5}">
                      <a16:colId xmlns:a16="http://schemas.microsoft.com/office/drawing/2014/main" val="2728133932"/>
                    </a:ext>
                  </a:extLst>
                </a:gridCol>
                <a:gridCol w="1063695">
                  <a:extLst>
                    <a:ext uri="{9D8B030D-6E8A-4147-A177-3AD203B41FA5}">
                      <a16:colId xmlns:a16="http://schemas.microsoft.com/office/drawing/2014/main" val="2714682615"/>
                    </a:ext>
                  </a:extLst>
                </a:gridCol>
                <a:gridCol w="1161360">
                  <a:extLst>
                    <a:ext uri="{9D8B030D-6E8A-4147-A177-3AD203B41FA5}">
                      <a16:colId xmlns:a16="http://schemas.microsoft.com/office/drawing/2014/main" val="1078158202"/>
                    </a:ext>
                  </a:extLst>
                </a:gridCol>
                <a:gridCol w="1161360">
                  <a:extLst>
                    <a:ext uri="{9D8B030D-6E8A-4147-A177-3AD203B41FA5}">
                      <a16:colId xmlns:a16="http://schemas.microsoft.com/office/drawing/2014/main" val="1996398052"/>
                    </a:ext>
                  </a:extLst>
                </a:gridCol>
                <a:gridCol w="1161360">
                  <a:extLst>
                    <a:ext uri="{9D8B030D-6E8A-4147-A177-3AD203B41FA5}">
                      <a16:colId xmlns:a16="http://schemas.microsoft.com/office/drawing/2014/main" val="2079867049"/>
                    </a:ext>
                  </a:extLst>
                </a:gridCol>
                <a:gridCol w="1161360">
                  <a:extLst>
                    <a:ext uri="{9D8B030D-6E8A-4147-A177-3AD203B41FA5}">
                      <a16:colId xmlns:a16="http://schemas.microsoft.com/office/drawing/2014/main" val="2000944715"/>
                    </a:ext>
                  </a:extLst>
                </a:gridCol>
                <a:gridCol w="1161360">
                  <a:extLst>
                    <a:ext uri="{9D8B030D-6E8A-4147-A177-3AD203B41FA5}">
                      <a16:colId xmlns:a16="http://schemas.microsoft.com/office/drawing/2014/main" val="529090707"/>
                    </a:ext>
                  </a:extLst>
                </a:gridCol>
                <a:gridCol w="1161360">
                  <a:extLst>
                    <a:ext uri="{9D8B030D-6E8A-4147-A177-3AD203B41FA5}">
                      <a16:colId xmlns:a16="http://schemas.microsoft.com/office/drawing/2014/main" val="3743881828"/>
                    </a:ext>
                  </a:extLst>
                </a:gridCol>
                <a:gridCol w="1161360">
                  <a:extLst>
                    <a:ext uri="{9D8B030D-6E8A-4147-A177-3AD203B41FA5}">
                      <a16:colId xmlns:a16="http://schemas.microsoft.com/office/drawing/2014/main" val="2567626803"/>
                    </a:ext>
                  </a:extLst>
                </a:gridCol>
                <a:gridCol w="1161360">
                  <a:extLst>
                    <a:ext uri="{9D8B030D-6E8A-4147-A177-3AD203B41FA5}">
                      <a16:colId xmlns:a16="http://schemas.microsoft.com/office/drawing/2014/main" val="633737049"/>
                    </a:ext>
                  </a:extLst>
                </a:gridCol>
                <a:gridCol w="1161360">
                  <a:extLst>
                    <a:ext uri="{9D8B030D-6E8A-4147-A177-3AD203B41FA5}">
                      <a16:colId xmlns:a16="http://schemas.microsoft.com/office/drawing/2014/main" val="1261965079"/>
                    </a:ext>
                  </a:extLst>
                </a:gridCol>
              </a:tblGrid>
              <a:tr h="934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kern="1200" baseline="0" dirty="0" smtClean="0"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업무</a:t>
                      </a:r>
                      <a:endParaRPr lang="ko-KR" altLang="en-US" sz="2800" b="1" kern="1200" baseline="0" dirty="0"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846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2800" b="1" kern="1200" baseline="0" dirty="0" smtClean="0"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6/26</a:t>
                      </a:r>
                      <a:endParaRPr lang="ko-KR" altLang="en-US" sz="2800" b="1" kern="1200" baseline="0" dirty="0"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84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baseline="0" dirty="0" smtClean="0"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6/27</a:t>
                      </a:r>
                      <a:endParaRPr lang="ko-KR" altLang="en-US" sz="2800" b="1" kern="1200" baseline="0" dirty="0"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84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baseline="0" dirty="0" smtClean="0"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6/28</a:t>
                      </a: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84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baseline="0" dirty="0" smtClean="0"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6/29</a:t>
                      </a:r>
                      <a:endParaRPr lang="ko-KR" altLang="en-US" sz="2800" b="1" kern="1200" baseline="0" dirty="0"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84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baseline="0" dirty="0" smtClean="0"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6/30</a:t>
                      </a:r>
                      <a:endParaRPr lang="ko-KR" altLang="en-US" sz="2800" b="1" kern="1200" baseline="0" dirty="0"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84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baseline="0" dirty="0" smtClean="0"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7/1</a:t>
                      </a:r>
                      <a:endParaRPr lang="ko-KR" altLang="en-US" sz="2800" b="1" kern="1200" baseline="0" dirty="0"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84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baseline="0" dirty="0" smtClean="0"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7/2</a:t>
                      </a:r>
                      <a:endParaRPr lang="ko-KR" altLang="en-US" sz="2800" b="1" kern="1200" baseline="0" dirty="0"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84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baseline="0" dirty="0" smtClean="0"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7/3</a:t>
                      </a:r>
                      <a:endParaRPr lang="ko-KR" altLang="en-US" sz="2800" b="1" kern="1200" baseline="0" dirty="0"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84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baseline="0" dirty="0" smtClean="0"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7/4</a:t>
                      </a:r>
                      <a:endParaRPr lang="ko-KR" altLang="en-US" sz="2800" b="1" kern="1200" baseline="0" dirty="0"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846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1" kern="1200" baseline="0" dirty="0" smtClean="0"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7/5</a:t>
                      </a:r>
                      <a:endParaRPr lang="ko-KR" altLang="en-US" sz="2800" b="1" kern="1200" baseline="0" dirty="0"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84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031802"/>
                  </a:ext>
                </a:extLst>
              </a:tr>
              <a:tr h="9048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baseline="0" dirty="0" err="1" smtClean="0">
                          <a:solidFill>
                            <a:srgbClr val="B38467"/>
                          </a:solidFill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주제선정</a:t>
                      </a:r>
                      <a:endParaRPr lang="ko-KR" altLang="en-US" sz="2000" b="1" baseline="0" dirty="0">
                        <a:solidFill>
                          <a:srgbClr val="B38467"/>
                        </a:solidFill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996437"/>
                  </a:ext>
                </a:extLst>
              </a:tr>
              <a:tr h="944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baseline="0" dirty="0" err="1" smtClean="0">
                          <a:solidFill>
                            <a:srgbClr val="B38467"/>
                          </a:solidFill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데이터수집</a:t>
                      </a:r>
                      <a:endParaRPr lang="ko-KR" altLang="en-US" sz="2000" b="1" baseline="0" dirty="0">
                        <a:solidFill>
                          <a:srgbClr val="B38467"/>
                        </a:solidFill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080588"/>
                  </a:ext>
                </a:extLst>
              </a:tr>
              <a:tr h="9441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baseline="0" dirty="0" err="1" smtClean="0">
                          <a:solidFill>
                            <a:srgbClr val="B38467"/>
                          </a:solidFill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데이터정리</a:t>
                      </a:r>
                      <a:endParaRPr lang="ko-KR" altLang="en-US" sz="2000" b="1" baseline="0" dirty="0">
                        <a:solidFill>
                          <a:srgbClr val="B38467"/>
                        </a:solidFill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553378"/>
                  </a:ext>
                </a:extLst>
              </a:tr>
              <a:tr h="925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baseline="0" dirty="0" err="1" smtClean="0">
                          <a:solidFill>
                            <a:srgbClr val="B38467"/>
                          </a:solidFill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기능구현</a:t>
                      </a:r>
                      <a:endParaRPr lang="ko-KR" altLang="en-US" sz="2000" b="1" baseline="0" dirty="0">
                        <a:solidFill>
                          <a:srgbClr val="B38467"/>
                        </a:solidFill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831993"/>
                  </a:ext>
                </a:extLst>
              </a:tr>
              <a:tr h="944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baseline="0" dirty="0" smtClean="0">
                          <a:solidFill>
                            <a:srgbClr val="B38467"/>
                          </a:solidFill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PPT </a:t>
                      </a:r>
                      <a:r>
                        <a:rPr lang="ko-KR" altLang="en-US" sz="2000" b="1" baseline="0" dirty="0" smtClean="0">
                          <a:solidFill>
                            <a:srgbClr val="B38467"/>
                          </a:solidFill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정리 </a:t>
                      </a:r>
                      <a:r>
                        <a:rPr lang="en-US" altLang="ko-KR" sz="2000" b="1" baseline="0" dirty="0" smtClean="0">
                          <a:solidFill>
                            <a:srgbClr val="B38467"/>
                          </a:solidFill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&amp; </a:t>
                      </a:r>
                      <a:r>
                        <a:rPr lang="ko-KR" altLang="en-US" sz="2000" b="1" baseline="0" dirty="0" smtClean="0">
                          <a:solidFill>
                            <a:srgbClr val="B38467"/>
                          </a:solidFill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제작</a:t>
                      </a:r>
                      <a:endParaRPr lang="ko-KR" altLang="en-US" sz="2000" b="1" baseline="0" dirty="0">
                        <a:solidFill>
                          <a:srgbClr val="B38467"/>
                        </a:solidFill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69236"/>
                  </a:ext>
                </a:extLst>
              </a:tr>
              <a:tr h="803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baseline="0" dirty="0" err="1" smtClean="0">
                          <a:solidFill>
                            <a:srgbClr val="B38467"/>
                          </a:solidFill>
                          <a:latin typeface="경기천년제목V Bold" panose="02020803020101020101" pitchFamily="18" charset="-127"/>
                          <a:ea typeface="경기천년제목V Bold" panose="02020803020101020101" pitchFamily="18" charset="-127"/>
                        </a:rPr>
                        <a:t>발표준비</a:t>
                      </a:r>
                      <a:endParaRPr lang="ko-KR" altLang="en-US" sz="2000" b="1" baseline="0" dirty="0">
                        <a:solidFill>
                          <a:srgbClr val="B38467"/>
                        </a:solidFill>
                        <a:latin typeface="경기천년제목V Bold" panose="02020803020101020101" pitchFamily="18" charset="-127"/>
                        <a:ea typeface="경기천년제목V Bold" panose="02020803020101020101" pitchFamily="18" charset="-127"/>
                      </a:endParaRPr>
                    </a:p>
                  </a:txBody>
                  <a:tcPr marL="85725" marR="85725" marT="42863" marB="4286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700" dirty="0"/>
                    </a:p>
                  </a:txBody>
                  <a:tcPr marL="85725" marR="85725" marT="42863" marB="428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5968"/>
                  </a:ext>
                </a:extLst>
              </a:tr>
            </a:tbl>
          </a:graphicData>
        </a:graphic>
      </p:graphicFrame>
      <p:sp>
        <p:nvSpPr>
          <p:cNvPr id="18" name="오른쪽 화살표 17"/>
          <p:cNvSpPr/>
          <p:nvPr/>
        </p:nvSpPr>
        <p:spPr>
          <a:xfrm>
            <a:off x="4398239" y="4701534"/>
            <a:ext cx="2002561" cy="759776"/>
          </a:xfrm>
          <a:prstGeom prst="rightArrow">
            <a:avLst/>
          </a:prstGeom>
          <a:gradFill>
            <a:gsLst>
              <a:gs pos="0">
                <a:schemeClr val="bg1"/>
              </a:gs>
              <a:gs pos="50000">
                <a:srgbClr val="B38467"/>
              </a:gs>
              <a:gs pos="100000">
                <a:srgbClr val="B38467"/>
              </a:gs>
            </a:gsLst>
            <a:path path="circle">
              <a:fillToRect t="100000" r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5520295" y="5614822"/>
            <a:ext cx="2946321" cy="759776"/>
          </a:xfrm>
          <a:prstGeom prst="rightArrow">
            <a:avLst/>
          </a:prstGeom>
          <a:gradFill>
            <a:gsLst>
              <a:gs pos="0">
                <a:schemeClr val="bg1"/>
              </a:gs>
              <a:gs pos="50000">
                <a:srgbClr val="B38467"/>
              </a:gs>
              <a:gs pos="100000">
                <a:srgbClr val="B38467"/>
              </a:gs>
            </a:gsLst>
            <a:path path="circle">
              <a:fillToRect t="100000" r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6629400" y="6561304"/>
            <a:ext cx="3119816" cy="759776"/>
          </a:xfrm>
          <a:prstGeom prst="rightArrow">
            <a:avLst/>
          </a:prstGeom>
          <a:gradFill>
            <a:gsLst>
              <a:gs pos="0">
                <a:schemeClr val="bg1"/>
              </a:gs>
              <a:gs pos="50000">
                <a:srgbClr val="B38467"/>
              </a:gs>
              <a:gs pos="100000">
                <a:srgbClr val="B38467"/>
              </a:gs>
            </a:gsLst>
            <a:path path="circle">
              <a:fillToRect t="100000" r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6629400" y="7494427"/>
            <a:ext cx="6516185" cy="759776"/>
          </a:xfrm>
          <a:prstGeom prst="rightArrow">
            <a:avLst/>
          </a:prstGeom>
          <a:gradFill>
            <a:gsLst>
              <a:gs pos="0">
                <a:schemeClr val="bg1"/>
              </a:gs>
              <a:gs pos="50000">
                <a:srgbClr val="B38467"/>
              </a:gs>
              <a:gs pos="100000">
                <a:srgbClr val="B38467"/>
              </a:gs>
            </a:gsLst>
            <a:path path="circle">
              <a:fillToRect t="100000" r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13487399" y="9380147"/>
            <a:ext cx="2079709" cy="689466"/>
          </a:xfrm>
          <a:prstGeom prst="rightArrow">
            <a:avLst/>
          </a:prstGeom>
          <a:gradFill>
            <a:gsLst>
              <a:gs pos="0">
                <a:schemeClr val="bg1"/>
              </a:gs>
              <a:gs pos="50000">
                <a:srgbClr val="B38467"/>
              </a:gs>
              <a:gs pos="100000">
                <a:srgbClr val="B38467"/>
              </a:gs>
            </a:gsLst>
            <a:path path="circle">
              <a:fillToRect t="100000" r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12344400" y="8464372"/>
            <a:ext cx="3124200" cy="759776"/>
          </a:xfrm>
          <a:prstGeom prst="rightArrow">
            <a:avLst/>
          </a:prstGeom>
          <a:gradFill>
            <a:gsLst>
              <a:gs pos="0">
                <a:schemeClr val="bg1"/>
              </a:gs>
              <a:gs pos="50000">
                <a:srgbClr val="B38467"/>
              </a:gs>
              <a:gs pos="100000">
                <a:srgbClr val="B38467"/>
              </a:gs>
            </a:gsLst>
            <a:path path="circle">
              <a:fillToRect t="100000" r="100000"/>
            </a:path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13">
            <a:extLst>
              <a:ext uri="{FF2B5EF4-FFF2-40B4-BE49-F238E27FC236}">
                <a16:creationId xmlns:a16="http://schemas.microsoft.com/office/drawing/2014/main" id="{FBBD2B14-263C-477C-9991-B3F45429628D}"/>
              </a:ext>
            </a:extLst>
          </p:cNvPr>
          <p:cNvSpPr/>
          <p:nvPr/>
        </p:nvSpPr>
        <p:spPr>
          <a:xfrm>
            <a:off x="8679204" y="2455140"/>
            <a:ext cx="4592324" cy="770854"/>
          </a:xfrm>
          <a:prstGeom prst="roundRect">
            <a:avLst>
              <a:gd name="adj" fmla="val 50000"/>
            </a:avLst>
          </a:prstGeom>
          <a:solidFill>
            <a:srgbClr val="A16E55"/>
          </a:solidFill>
          <a:ln>
            <a:solidFill>
              <a:srgbClr val="E0C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23.06.26~23.07.05(10</a:t>
            </a:r>
            <a:r>
              <a:rPr lang="ko-KR" altLang="en-US" sz="28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일</a:t>
            </a:r>
            <a:r>
              <a:rPr lang="en-US" altLang="ko-KR" sz="28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27" name="TextBox 7"/>
          <p:cNvSpPr txBox="1"/>
          <p:nvPr/>
        </p:nvSpPr>
        <p:spPr>
          <a:xfrm rot="-226895">
            <a:off x="4105685" y="859885"/>
            <a:ext cx="135386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7200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03.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70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8777388" y="0"/>
            <a:ext cx="10145554" cy="10287000"/>
          </a:xfrm>
          <a:custGeom>
            <a:avLst/>
            <a:gdLst/>
            <a:ahLst/>
            <a:cxnLst/>
            <a:rect l="l" t="t" r="r" b="b"/>
            <a:pathLst>
              <a:path w="10145554" h="10287000">
                <a:moveTo>
                  <a:pt x="10145554" y="0"/>
                </a:moveTo>
                <a:lnTo>
                  <a:pt x="0" y="0"/>
                </a:lnTo>
                <a:lnTo>
                  <a:pt x="0" y="10287000"/>
                </a:lnTo>
                <a:lnTo>
                  <a:pt x="10145554" y="10287000"/>
                </a:lnTo>
                <a:lnTo>
                  <a:pt x="101455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05214" y="952500"/>
            <a:ext cx="667724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9999" dirty="0" err="1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버그리포트</a:t>
            </a:r>
            <a:endParaRPr lang="en-US" sz="9999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67252" y="952500"/>
            <a:ext cx="656582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9999" dirty="0" err="1" smtClean="0">
                <a:solidFill>
                  <a:srgbClr val="845B44"/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미구현기능</a:t>
            </a:r>
            <a:endParaRPr lang="en-US" sz="9999" dirty="0">
              <a:solidFill>
                <a:srgbClr val="845B44"/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651494" y="2977158"/>
            <a:ext cx="7730506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ko-KR" altLang="en-US" sz="3400" spc="102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입출고 이력에서 데이터 </a:t>
            </a:r>
            <a:r>
              <a:rPr lang="ko-KR" altLang="en-US" sz="3400" spc="102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삭제시</a:t>
            </a:r>
            <a:r>
              <a:rPr lang="ko-KR" altLang="en-US" sz="3400" spc="102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재고 현황에 실제 값 변동 없음</a:t>
            </a:r>
            <a:r>
              <a:rPr lang="en-US" altLang="ko-KR" sz="3400" spc="102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</a:t>
            </a:r>
          </a:p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ko-KR" altLang="en-US" sz="3400" spc="102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재고 등록</a:t>
            </a:r>
            <a:r>
              <a:rPr lang="en-US" altLang="ko-KR" sz="3400" spc="102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/</a:t>
            </a:r>
            <a:r>
              <a:rPr lang="ko-KR" altLang="en-US" sz="3400" spc="102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수정 기능에서 마이너스 값 사용 가능</a:t>
            </a:r>
            <a:endParaRPr lang="en-US" altLang="ko-KR" sz="3400" spc="102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ko-KR" altLang="en-US" sz="3400" spc="102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입출고 기능에서 </a:t>
            </a:r>
            <a:r>
              <a:rPr lang="ko-KR" altLang="en-US" sz="3400" spc="102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마이너스값</a:t>
            </a:r>
            <a:r>
              <a:rPr lang="ko-KR" altLang="en-US" sz="3400" spc="102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사용 가능</a:t>
            </a:r>
            <a:endParaRPr lang="en-US" altLang="ko-KR" sz="3400" spc="102" dirty="0" smtClean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ko-KR" altLang="en-US" sz="3400" spc="102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유저데이터</a:t>
            </a:r>
            <a:r>
              <a:rPr lang="ko-KR" altLang="en-US" sz="3400" spc="102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수정불가</a:t>
            </a:r>
            <a:endParaRPr lang="en-US" sz="3400" spc="102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9640930" y="2977158"/>
            <a:ext cx="841847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ko-KR" altLang="en-US" sz="3400" spc="102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유저 발주 현황 결과에 대한 현 재고 현황에 대하여 실제 값 변동 하는 기능의 </a:t>
            </a:r>
            <a:r>
              <a:rPr lang="ko-KR" altLang="en-US" sz="3400" spc="102" dirty="0" err="1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미구현</a:t>
            </a:r>
            <a:endParaRPr lang="en-US" altLang="ko-KR" sz="3400" spc="102" dirty="0" smtClean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ko-KR" altLang="en-US" sz="3400" spc="102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각 지점 매출 관리 기능</a:t>
            </a:r>
            <a:endParaRPr lang="en-US" sz="3400" spc="102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74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12" t="38526" b="2453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181390" y="5816402"/>
            <a:ext cx="11925221" cy="0"/>
          </a:xfrm>
          <a:prstGeom prst="line">
            <a:avLst/>
          </a:prstGeom>
          <a:ln w="47625" cap="rnd">
            <a:solidFill>
              <a:srgbClr val="FFF9F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3014339" y="5669418"/>
            <a:ext cx="337136" cy="341592"/>
            <a:chOff x="0" y="0"/>
            <a:chExt cx="143826" cy="145728"/>
          </a:xfrm>
        </p:grpSpPr>
        <p:sp>
          <p:nvSpPr>
            <p:cNvPr id="5" name="Freeform 5"/>
            <p:cNvSpPr/>
            <p:nvPr/>
          </p:nvSpPr>
          <p:spPr>
            <a:xfrm>
              <a:off x="63133" y="0"/>
              <a:ext cx="17561" cy="145728"/>
            </a:xfrm>
            <a:custGeom>
              <a:avLst/>
              <a:gdLst/>
              <a:ahLst/>
              <a:cxnLst/>
              <a:rect l="l" t="t" r="r" b="b"/>
              <a:pathLst>
                <a:path w="17561" h="145728">
                  <a:moveTo>
                    <a:pt x="8780" y="0"/>
                  </a:moveTo>
                  <a:lnTo>
                    <a:pt x="8780" y="0"/>
                  </a:lnTo>
                  <a:cubicBezTo>
                    <a:pt x="17561" y="48179"/>
                    <a:pt x="17561" y="97548"/>
                    <a:pt x="8780" y="145728"/>
                  </a:cubicBezTo>
                  <a:cubicBezTo>
                    <a:pt x="0" y="97548"/>
                    <a:pt x="0" y="48179"/>
                    <a:pt x="8780" y="0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75432" y="5669418"/>
            <a:ext cx="337136" cy="341592"/>
            <a:chOff x="0" y="0"/>
            <a:chExt cx="143826" cy="145728"/>
          </a:xfrm>
        </p:grpSpPr>
        <p:sp>
          <p:nvSpPr>
            <p:cNvPr id="8" name="Freeform 8"/>
            <p:cNvSpPr/>
            <p:nvPr/>
          </p:nvSpPr>
          <p:spPr>
            <a:xfrm>
              <a:off x="63133" y="0"/>
              <a:ext cx="17561" cy="145728"/>
            </a:xfrm>
            <a:custGeom>
              <a:avLst/>
              <a:gdLst/>
              <a:ahLst/>
              <a:cxnLst/>
              <a:rect l="l" t="t" r="r" b="b"/>
              <a:pathLst>
                <a:path w="17561" h="145728">
                  <a:moveTo>
                    <a:pt x="8780" y="0"/>
                  </a:moveTo>
                  <a:lnTo>
                    <a:pt x="8780" y="0"/>
                  </a:lnTo>
                  <a:cubicBezTo>
                    <a:pt x="17561" y="48179"/>
                    <a:pt x="17561" y="97548"/>
                    <a:pt x="8780" y="145728"/>
                  </a:cubicBezTo>
                  <a:cubicBezTo>
                    <a:pt x="0" y="97548"/>
                    <a:pt x="0" y="48179"/>
                    <a:pt x="8780" y="0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938042" y="5669418"/>
            <a:ext cx="337136" cy="341592"/>
            <a:chOff x="0" y="0"/>
            <a:chExt cx="143826" cy="145728"/>
          </a:xfrm>
        </p:grpSpPr>
        <p:sp>
          <p:nvSpPr>
            <p:cNvPr id="11" name="Freeform 11"/>
            <p:cNvSpPr/>
            <p:nvPr/>
          </p:nvSpPr>
          <p:spPr>
            <a:xfrm>
              <a:off x="63133" y="0"/>
              <a:ext cx="17561" cy="145728"/>
            </a:xfrm>
            <a:custGeom>
              <a:avLst/>
              <a:gdLst/>
              <a:ahLst/>
              <a:cxnLst/>
              <a:rect l="l" t="t" r="r" b="b"/>
              <a:pathLst>
                <a:path w="17561" h="145728">
                  <a:moveTo>
                    <a:pt x="8780" y="0"/>
                  </a:moveTo>
                  <a:lnTo>
                    <a:pt x="8780" y="0"/>
                  </a:lnTo>
                  <a:cubicBezTo>
                    <a:pt x="17561" y="48179"/>
                    <a:pt x="17561" y="97548"/>
                    <a:pt x="8780" y="145728"/>
                  </a:cubicBezTo>
                  <a:cubicBezTo>
                    <a:pt x="0" y="97548"/>
                    <a:pt x="0" y="48179"/>
                    <a:pt x="8780" y="0"/>
                  </a:cubicBezTo>
                  <a:close/>
                </a:path>
              </a:pathLst>
            </a:custGeom>
            <a:solidFill>
              <a:srgbClr val="FFF9F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 rot="-1107286">
            <a:off x="397927" y="959660"/>
            <a:ext cx="6239081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FFF9F9"/>
                </a:solidFill>
                <a:latin typeface="Jua"/>
              </a:rPr>
              <a:t>Thank You</a:t>
            </a:r>
            <a:endParaRPr lang="en-US" sz="9999" dirty="0">
              <a:solidFill>
                <a:srgbClr val="FFF9F9"/>
              </a:solidFill>
              <a:latin typeface="Jua"/>
            </a:endParaRPr>
          </a:p>
        </p:txBody>
      </p:sp>
      <p:sp>
        <p:nvSpPr>
          <p:cNvPr id="14" name="TextBox 14"/>
          <p:cNvSpPr txBox="1"/>
          <p:nvPr/>
        </p:nvSpPr>
        <p:spPr>
          <a:xfrm rot="433836">
            <a:off x="11586361" y="2436708"/>
            <a:ext cx="5947694" cy="238757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099"/>
              </a:lnSpc>
              <a:spcBef>
                <a:spcPts val="50"/>
              </a:spcBef>
            </a:pPr>
            <a:r>
              <a:rPr lang="en-US" sz="9600" spc="304" dirty="0" smtClean="0">
                <a:solidFill>
                  <a:srgbClr val="FFFFCC"/>
                </a:solidFill>
                <a:latin typeface="Jua"/>
              </a:rPr>
              <a:t>C</a:t>
            </a:r>
            <a:r>
              <a:rPr lang="en-US" sz="9600" spc="304" dirty="0" smtClean="0">
                <a:solidFill>
                  <a:srgbClr val="FFF9F9"/>
                </a:solidFill>
                <a:latin typeface="Jua"/>
              </a:rPr>
              <a:t>offee</a:t>
            </a:r>
          </a:p>
          <a:p>
            <a:pPr algn="ctr">
              <a:lnSpc>
                <a:spcPts val="6099"/>
              </a:lnSpc>
              <a:spcBef>
                <a:spcPts val="50"/>
              </a:spcBef>
            </a:pPr>
            <a:r>
              <a:rPr lang="en-US" sz="9600" spc="304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Jua"/>
              </a:rPr>
              <a:t>O</a:t>
            </a:r>
            <a:r>
              <a:rPr lang="en-US" sz="9600" spc="304" dirty="0" smtClean="0">
                <a:solidFill>
                  <a:srgbClr val="FFF9F9"/>
                </a:solidFill>
                <a:latin typeface="Jua"/>
              </a:rPr>
              <a:t>rder</a:t>
            </a:r>
            <a:r>
              <a:rPr lang="en-US" sz="9600" spc="304" dirty="0" smtClean="0">
                <a:solidFill>
                  <a:srgbClr val="FFF9F9"/>
                </a:solidFill>
                <a:latin typeface="Jua"/>
              </a:rPr>
              <a:t/>
            </a:r>
            <a:br>
              <a:rPr lang="en-US" sz="9600" spc="304" dirty="0" smtClean="0">
                <a:solidFill>
                  <a:srgbClr val="FFF9F9"/>
                </a:solidFill>
                <a:latin typeface="Jua"/>
              </a:rPr>
            </a:br>
            <a:r>
              <a:rPr lang="en-US" sz="9600" spc="304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Jua"/>
              </a:rPr>
              <a:t>S</a:t>
            </a:r>
            <a:r>
              <a:rPr lang="en-US" sz="9600" spc="304" dirty="0" smtClean="0">
                <a:solidFill>
                  <a:srgbClr val="FFF9F9"/>
                </a:solidFill>
                <a:latin typeface="Jua"/>
              </a:rPr>
              <a:t>ystem</a:t>
            </a:r>
            <a:endParaRPr lang="en-US" sz="9600" spc="304" dirty="0">
              <a:solidFill>
                <a:srgbClr val="FFF9F9"/>
              </a:solidFill>
              <a:latin typeface="Jua"/>
            </a:endParaRPr>
          </a:p>
        </p:txBody>
      </p:sp>
      <p:sp>
        <p:nvSpPr>
          <p:cNvPr id="21" name="TextBox 13"/>
          <p:cNvSpPr txBox="1"/>
          <p:nvPr/>
        </p:nvSpPr>
        <p:spPr>
          <a:xfrm>
            <a:off x="5010184" y="4387016"/>
            <a:ext cx="832481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999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감사합니다</a:t>
            </a:r>
            <a:r>
              <a:rPr lang="en-US" altLang="ko-KR" sz="999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.</a:t>
            </a:r>
            <a:endParaRPr lang="en-US" sz="9999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2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17562" y="-2866880"/>
            <a:ext cx="18964833" cy="10174601"/>
            <a:chOff x="-1188720" y="-1299210"/>
            <a:chExt cx="14579600" cy="7821930"/>
          </a:xfrm>
        </p:grpSpPr>
        <p:sp>
          <p:nvSpPr>
            <p:cNvPr id="3" name="Freeform 3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59" y="5523230"/>
                    <a:pt x="8426450" y="6164580"/>
                  </a:cubicBezTo>
                  <a:cubicBezTo>
                    <a:pt x="4964430" y="7821930"/>
                    <a:pt x="0" y="5048250"/>
                    <a:pt x="1446531" y="2216150"/>
                  </a:cubicBezTo>
                  <a:close/>
                </a:path>
              </a:pathLst>
            </a:custGeom>
            <a:blipFill>
              <a:blip r:embed="rId3"/>
              <a:stretch>
                <a:fillRect l="-3632" t="-123474" b="-13607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 rot="-226895">
            <a:off x="5065110" y="465034"/>
            <a:ext cx="374596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7200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-226895">
            <a:off x="9236485" y="498096"/>
            <a:ext cx="431200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7200" dirty="0" err="1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수행절차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DB985B-ABB7-47D8-A185-F91A222C3CFD}"/>
              </a:ext>
            </a:extLst>
          </p:cNvPr>
          <p:cNvSpPr/>
          <p:nvPr/>
        </p:nvSpPr>
        <p:spPr>
          <a:xfrm>
            <a:off x="2300220" y="2139174"/>
            <a:ext cx="6081780" cy="77008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7"/>
          <p:cNvSpPr txBox="1"/>
          <p:nvPr/>
        </p:nvSpPr>
        <p:spPr>
          <a:xfrm rot="-226895">
            <a:off x="4105685" y="606843"/>
            <a:ext cx="135386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7200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03.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6" name="Freeform 6"/>
          <p:cNvSpPr/>
          <p:nvPr/>
        </p:nvSpPr>
        <p:spPr>
          <a:xfrm rot="-339761">
            <a:off x="418320" y="6470474"/>
            <a:ext cx="2062170" cy="2402952"/>
          </a:xfrm>
          <a:custGeom>
            <a:avLst/>
            <a:gdLst/>
            <a:ahLst/>
            <a:cxnLst/>
            <a:rect l="l" t="t" r="r" b="b"/>
            <a:pathLst>
              <a:path w="2062170" h="2402952">
                <a:moveTo>
                  <a:pt x="0" y="0"/>
                </a:moveTo>
                <a:lnTo>
                  <a:pt x="2062170" y="0"/>
                </a:lnTo>
                <a:lnTo>
                  <a:pt x="2062170" y="2402951"/>
                </a:lnTo>
                <a:lnTo>
                  <a:pt x="0" y="2402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err="1" smtClean="0"/>
              <a:t>ㄱ</a:t>
            </a:r>
            <a:endParaRPr lang="ko-KR" altLang="en-US" dirty="0"/>
          </a:p>
        </p:txBody>
      </p:sp>
      <p:sp>
        <p:nvSpPr>
          <p:cNvPr id="4" name="Freeform 4"/>
          <p:cNvSpPr/>
          <p:nvPr/>
        </p:nvSpPr>
        <p:spPr>
          <a:xfrm rot="18771671">
            <a:off x="16076310" y="2868469"/>
            <a:ext cx="2175719" cy="1758843"/>
          </a:xfrm>
          <a:custGeom>
            <a:avLst/>
            <a:gdLst/>
            <a:ahLst/>
            <a:cxnLst/>
            <a:rect l="l" t="t" r="r" b="b"/>
            <a:pathLst>
              <a:path w="2429112" h="1983039">
                <a:moveTo>
                  <a:pt x="0" y="0"/>
                </a:moveTo>
                <a:lnTo>
                  <a:pt x="2429112" y="0"/>
                </a:lnTo>
                <a:lnTo>
                  <a:pt x="2429112" y="1983039"/>
                </a:lnTo>
                <a:lnTo>
                  <a:pt x="0" y="19830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/>
          <p:cNvSpPr/>
          <p:nvPr/>
        </p:nvSpPr>
        <p:spPr>
          <a:xfrm rot="-4498805">
            <a:off x="413064" y="2339487"/>
            <a:ext cx="1243287" cy="1809015"/>
          </a:xfrm>
          <a:custGeom>
            <a:avLst/>
            <a:gdLst/>
            <a:ahLst/>
            <a:cxnLst/>
            <a:rect l="l" t="t" r="r" b="b"/>
            <a:pathLst>
              <a:path w="1243287" h="1809015">
                <a:moveTo>
                  <a:pt x="0" y="0"/>
                </a:moveTo>
                <a:lnTo>
                  <a:pt x="1243287" y="0"/>
                </a:lnTo>
                <a:lnTo>
                  <a:pt x="1243287" y="1809015"/>
                </a:lnTo>
                <a:lnTo>
                  <a:pt x="0" y="18090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사각형: 둥근 모서리 13">
            <a:extLst>
              <a:ext uri="{FF2B5EF4-FFF2-40B4-BE49-F238E27FC236}">
                <a16:creationId xmlns:a16="http://schemas.microsoft.com/office/drawing/2014/main" id="{FBBD2B14-263C-477C-9991-B3F45429628D}"/>
              </a:ext>
            </a:extLst>
          </p:cNvPr>
          <p:cNvSpPr/>
          <p:nvPr/>
        </p:nvSpPr>
        <p:spPr>
          <a:xfrm>
            <a:off x="2756510" y="1994858"/>
            <a:ext cx="4558690" cy="770854"/>
          </a:xfrm>
          <a:prstGeom prst="roundRect">
            <a:avLst>
              <a:gd name="adj" fmla="val 50000"/>
            </a:avLst>
          </a:prstGeom>
          <a:solidFill>
            <a:srgbClr val="A16E55"/>
          </a:solidFill>
          <a:ln>
            <a:solidFill>
              <a:srgbClr val="E0C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Idea Meeting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857500"/>
            <a:ext cx="13392150" cy="741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0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17562" y="-2866880"/>
            <a:ext cx="18964833" cy="10174601"/>
            <a:chOff x="-1188720" y="-1299210"/>
            <a:chExt cx="14579600" cy="7821930"/>
          </a:xfrm>
        </p:grpSpPr>
        <p:sp>
          <p:nvSpPr>
            <p:cNvPr id="3" name="Freeform 3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59" y="5523230"/>
                    <a:pt x="8426450" y="6164580"/>
                  </a:cubicBezTo>
                  <a:cubicBezTo>
                    <a:pt x="4964430" y="7821930"/>
                    <a:pt x="0" y="5048250"/>
                    <a:pt x="1446531" y="2216150"/>
                  </a:cubicBezTo>
                  <a:close/>
                </a:path>
              </a:pathLst>
            </a:custGeom>
            <a:blipFill>
              <a:blip r:embed="rId3"/>
              <a:stretch>
                <a:fillRect l="-3632" t="-123474" b="-13607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 rot="-226895">
            <a:off x="5065110" y="718076"/>
            <a:ext cx="374596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7200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-226895">
            <a:off x="9236485" y="751138"/>
            <a:ext cx="431200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7200" dirty="0" err="1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수행절차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DB985B-ABB7-47D8-A185-F91A222C3CFD}"/>
              </a:ext>
            </a:extLst>
          </p:cNvPr>
          <p:cNvSpPr/>
          <p:nvPr/>
        </p:nvSpPr>
        <p:spPr>
          <a:xfrm>
            <a:off x="2300220" y="2392216"/>
            <a:ext cx="6081780" cy="77008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7"/>
          <p:cNvSpPr txBox="1"/>
          <p:nvPr/>
        </p:nvSpPr>
        <p:spPr>
          <a:xfrm rot="-226895">
            <a:off x="4105685" y="859885"/>
            <a:ext cx="135386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7200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03.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6" name="Freeform 6"/>
          <p:cNvSpPr/>
          <p:nvPr/>
        </p:nvSpPr>
        <p:spPr>
          <a:xfrm rot="-339761">
            <a:off x="418320" y="6470474"/>
            <a:ext cx="2062170" cy="2402952"/>
          </a:xfrm>
          <a:custGeom>
            <a:avLst/>
            <a:gdLst/>
            <a:ahLst/>
            <a:cxnLst/>
            <a:rect l="l" t="t" r="r" b="b"/>
            <a:pathLst>
              <a:path w="2062170" h="2402952">
                <a:moveTo>
                  <a:pt x="0" y="0"/>
                </a:moveTo>
                <a:lnTo>
                  <a:pt x="2062170" y="0"/>
                </a:lnTo>
                <a:lnTo>
                  <a:pt x="2062170" y="2402951"/>
                </a:lnTo>
                <a:lnTo>
                  <a:pt x="0" y="2402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err="1" smtClean="0"/>
              <a:t>ㄱ</a:t>
            </a:r>
            <a:endParaRPr lang="ko-KR" altLang="en-US" dirty="0"/>
          </a:p>
        </p:txBody>
      </p:sp>
      <p:sp>
        <p:nvSpPr>
          <p:cNvPr id="4" name="Freeform 4"/>
          <p:cNvSpPr/>
          <p:nvPr/>
        </p:nvSpPr>
        <p:spPr>
          <a:xfrm rot="18771671">
            <a:off x="16076310" y="2868469"/>
            <a:ext cx="2175719" cy="1758843"/>
          </a:xfrm>
          <a:custGeom>
            <a:avLst/>
            <a:gdLst/>
            <a:ahLst/>
            <a:cxnLst/>
            <a:rect l="l" t="t" r="r" b="b"/>
            <a:pathLst>
              <a:path w="2429112" h="1983039">
                <a:moveTo>
                  <a:pt x="0" y="0"/>
                </a:moveTo>
                <a:lnTo>
                  <a:pt x="2429112" y="0"/>
                </a:lnTo>
                <a:lnTo>
                  <a:pt x="2429112" y="1983039"/>
                </a:lnTo>
                <a:lnTo>
                  <a:pt x="0" y="19830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/>
          <p:cNvSpPr/>
          <p:nvPr/>
        </p:nvSpPr>
        <p:spPr>
          <a:xfrm rot="-4498805">
            <a:off x="413064" y="2339487"/>
            <a:ext cx="1243287" cy="1809015"/>
          </a:xfrm>
          <a:custGeom>
            <a:avLst/>
            <a:gdLst/>
            <a:ahLst/>
            <a:cxnLst/>
            <a:rect l="l" t="t" r="r" b="b"/>
            <a:pathLst>
              <a:path w="1243287" h="1809015">
                <a:moveTo>
                  <a:pt x="0" y="0"/>
                </a:moveTo>
                <a:lnTo>
                  <a:pt x="1243287" y="0"/>
                </a:lnTo>
                <a:lnTo>
                  <a:pt x="1243287" y="1809015"/>
                </a:lnTo>
                <a:lnTo>
                  <a:pt x="0" y="18090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사각형: 둥근 모서리 13">
            <a:extLst>
              <a:ext uri="{FF2B5EF4-FFF2-40B4-BE49-F238E27FC236}">
                <a16:creationId xmlns:a16="http://schemas.microsoft.com/office/drawing/2014/main" id="{FBBD2B14-263C-477C-9991-B3F45429628D}"/>
              </a:ext>
            </a:extLst>
          </p:cNvPr>
          <p:cNvSpPr/>
          <p:nvPr/>
        </p:nvSpPr>
        <p:spPr>
          <a:xfrm>
            <a:off x="1665005" y="2247900"/>
            <a:ext cx="5345396" cy="770854"/>
          </a:xfrm>
          <a:prstGeom prst="roundRect">
            <a:avLst>
              <a:gd name="adj" fmla="val 50000"/>
            </a:avLst>
          </a:prstGeom>
          <a:solidFill>
            <a:srgbClr val="A16E55"/>
          </a:solidFill>
          <a:ln>
            <a:solidFill>
              <a:srgbClr val="E0C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C O S </a:t>
            </a:r>
            <a:r>
              <a:rPr lang="ko-KR" altLang="en-US" sz="40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수행 절차</a:t>
            </a:r>
            <a:endParaRPr lang="ko-KR" altLang="en-US" sz="40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798319" y="3276319"/>
            <a:ext cx="15118081" cy="6515381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ko-KR" b="1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1. </a:t>
            </a:r>
            <a:r>
              <a:rPr lang="ko-KR" altLang="en-US" b="1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설계</a:t>
            </a:r>
            <a:endParaRPr lang="en-US" altLang="ko-KR" b="1" dirty="0" smtClean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- </a:t>
            </a:r>
            <a:r>
              <a:rPr lang="ko-KR" altLang="en-US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실무에서 이뤄지는 카페 원두 발주 시스템을 구상하여 프로그램 구조 설계</a:t>
            </a:r>
            <a:endParaRPr lang="en-US" altLang="ko-KR" dirty="0" smtClean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b="1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2. </a:t>
            </a:r>
            <a:r>
              <a:rPr lang="ko-KR" altLang="en-US" b="1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프로그램 구현</a:t>
            </a:r>
            <a:endParaRPr lang="en-US" altLang="ko-KR" b="1" dirty="0" smtClean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- Idea</a:t>
            </a:r>
            <a:r>
              <a:rPr lang="ko-KR" altLang="en-US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회의를 통하여 구축한 생각을 정리하여 실제 프로그램 반영</a:t>
            </a:r>
            <a:endParaRPr lang="en-US" altLang="ko-KR" dirty="0" smtClean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- </a:t>
            </a:r>
            <a:r>
              <a:rPr lang="ko-KR" altLang="en-US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구현을 진행하는 동안 필요시 기능 추가</a:t>
            </a:r>
            <a:endParaRPr lang="en-US" altLang="ko-KR" dirty="0" smtClean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b="1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3. </a:t>
            </a:r>
            <a:r>
              <a:rPr lang="ko-KR" altLang="en-US" b="1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디버깅 및 테스트</a:t>
            </a:r>
            <a:endParaRPr lang="en-US" altLang="ko-KR" b="1" dirty="0" smtClean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- </a:t>
            </a:r>
            <a:r>
              <a:rPr lang="ko-KR" altLang="en-US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프로그램 구현 후 설계 과정에서 발생한 문제점 발생시 수정 및 주기적인 테스트 </a:t>
            </a:r>
            <a:endParaRPr lang="en-US" altLang="ko-KR" dirty="0" smtClean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en-US" altLang="ko-KR" b="1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4. </a:t>
            </a:r>
            <a:r>
              <a:rPr lang="ko-KR" altLang="en-US" b="1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발표 자료 정리</a:t>
            </a:r>
            <a:endParaRPr lang="en-US" altLang="ko-KR" b="1" dirty="0" smtClean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  <a:p>
            <a:pPr marL="0" indent="0">
              <a:buFont typeface="Arial" pitchFamily="34" charset="0"/>
              <a:buNone/>
            </a:pPr>
            <a:r>
              <a:rPr lang="ko-KR" altLang="en-US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 </a:t>
            </a:r>
            <a:r>
              <a:rPr lang="en-US" altLang="ko-KR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- </a:t>
            </a:r>
            <a:r>
              <a:rPr lang="ko-KR" altLang="en-US" dirty="0" smtClean="0">
                <a:solidFill>
                  <a:srgbClr val="845B44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각 관리자 유저 항목별 자료 취합하여 정리</a:t>
            </a:r>
            <a:endParaRPr lang="en-US" altLang="ko-KR" dirty="0">
              <a:solidFill>
                <a:srgbClr val="845B44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7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17562" y="-2866880"/>
            <a:ext cx="18964833" cy="10174601"/>
            <a:chOff x="-1188720" y="-1299210"/>
            <a:chExt cx="14579600" cy="7821930"/>
          </a:xfrm>
        </p:grpSpPr>
        <p:sp>
          <p:nvSpPr>
            <p:cNvPr id="3" name="Freeform 3"/>
            <p:cNvSpPr/>
            <p:nvPr/>
          </p:nvSpPr>
          <p:spPr>
            <a:xfrm>
              <a:off x="-1188720" y="-1299210"/>
              <a:ext cx="14579600" cy="7821930"/>
            </a:xfrm>
            <a:custGeom>
              <a:avLst/>
              <a:gdLst/>
              <a:ahLst/>
              <a:cxnLst/>
              <a:rect l="l" t="t" r="r" b="b"/>
              <a:pathLst>
                <a:path w="14579600" h="7821930">
                  <a:moveTo>
                    <a:pt x="1446530" y="2216150"/>
                  </a:moveTo>
                  <a:cubicBezTo>
                    <a:pt x="2578100" y="0"/>
                    <a:pt x="6996430" y="2960370"/>
                    <a:pt x="8751570" y="1879600"/>
                  </a:cubicBezTo>
                  <a:cubicBezTo>
                    <a:pt x="11271250" y="328930"/>
                    <a:pt x="14579600" y="2044700"/>
                    <a:pt x="13321030" y="5191760"/>
                  </a:cubicBezTo>
                  <a:cubicBezTo>
                    <a:pt x="12679680" y="6795770"/>
                    <a:pt x="9763759" y="5523230"/>
                    <a:pt x="8426450" y="6164580"/>
                  </a:cubicBezTo>
                  <a:cubicBezTo>
                    <a:pt x="4964430" y="7821930"/>
                    <a:pt x="0" y="5048250"/>
                    <a:pt x="1446531" y="2216150"/>
                  </a:cubicBezTo>
                  <a:close/>
                </a:path>
              </a:pathLst>
            </a:custGeom>
            <a:blipFill>
              <a:blip r:embed="rId3"/>
              <a:stretch>
                <a:fillRect l="-3632" t="-123474" b="-13607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 rot="-226895">
            <a:off x="5065110" y="718076"/>
            <a:ext cx="3745968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7200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프로젝트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 rot="-226895">
            <a:off x="9236485" y="751138"/>
            <a:ext cx="431200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ko-KR" altLang="en-US" sz="7200" dirty="0" err="1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수행절차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DB985B-ABB7-47D8-A185-F91A222C3CFD}"/>
              </a:ext>
            </a:extLst>
          </p:cNvPr>
          <p:cNvSpPr/>
          <p:nvPr/>
        </p:nvSpPr>
        <p:spPr>
          <a:xfrm>
            <a:off x="2300220" y="2392216"/>
            <a:ext cx="6081780" cy="77008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7"/>
          <p:cNvSpPr txBox="1"/>
          <p:nvPr/>
        </p:nvSpPr>
        <p:spPr>
          <a:xfrm rot="-226895">
            <a:off x="4105685" y="859885"/>
            <a:ext cx="1353866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altLang="ko-KR" sz="7200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03.</a:t>
            </a:r>
            <a:endParaRPr lang="en-US" sz="7200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314700"/>
            <a:ext cx="15392400" cy="693712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339761">
            <a:off x="418320" y="6470474"/>
            <a:ext cx="2062170" cy="2402952"/>
          </a:xfrm>
          <a:custGeom>
            <a:avLst/>
            <a:gdLst/>
            <a:ahLst/>
            <a:cxnLst/>
            <a:rect l="l" t="t" r="r" b="b"/>
            <a:pathLst>
              <a:path w="2062170" h="2402952">
                <a:moveTo>
                  <a:pt x="0" y="0"/>
                </a:moveTo>
                <a:lnTo>
                  <a:pt x="2062170" y="0"/>
                </a:lnTo>
                <a:lnTo>
                  <a:pt x="2062170" y="2402951"/>
                </a:lnTo>
                <a:lnTo>
                  <a:pt x="0" y="24029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ko-KR" altLang="en-US" dirty="0" err="1" smtClean="0"/>
              <a:t>ㄱ</a:t>
            </a:r>
            <a:endParaRPr lang="ko-KR" altLang="en-US" dirty="0"/>
          </a:p>
        </p:txBody>
      </p:sp>
      <p:sp>
        <p:nvSpPr>
          <p:cNvPr id="4" name="Freeform 4"/>
          <p:cNvSpPr/>
          <p:nvPr/>
        </p:nvSpPr>
        <p:spPr>
          <a:xfrm rot="18771671">
            <a:off x="16076310" y="2868469"/>
            <a:ext cx="2175719" cy="1758843"/>
          </a:xfrm>
          <a:custGeom>
            <a:avLst/>
            <a:gdLst/>
            <a:ahLst/>
            <a:cxnLst/>
            <a:rect l="l" t="t" r="r" b="b"/>
            <a:pathLst>
              <a:path w="2429112" h="1983039">
                <a:moveTo>
                  <a:pt x="0" y="0"/>
                </a:moveTo>
                <a:lnTo>
                  <a:pt x="2429112" y="0"/>
                </a:lnTo>
                <a:lnTo>
                  <a:pt x="2429112" y="1983039"/>
                </a:lnTo>
                <a:lnTo>
                  <a:pt x="0" y="19830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Freeform 5"/>
          <p:cNvSpPr/>
          <p:nvPr/>
        </p:nvSpPr>
        <p:spPr>
          <a:xfrm rot="-4498805">
            <a:off x="413064" y="2339487"/>
            <a:ext cx="1243287" cy="1809015"/>
          </a:xfrm>
          <a:custGeom>
            <a:avLst/>
            <a:gdLst/>
            <a:ahLst/>
            <a:cxnLst/>
            <a:rect l="l" t="t" r="r" b="b"/>
            <a:pathLst>
              <a:path w="1243287" h="1809015">
                <a:moveTo>
                  <a:pt x="0" y="0"/>
                </a:moveTo>
                <a:lnTo>
                  <a:pt x="1243287" y="0"/>
                </a:lnTo>
                <a:lnTo>
                  <a:pt x="1243287" y="1809015"/>
                </a:lnTo>
                <a:lnTo>
                  <a:pt x="0" y="18090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24" name="사각형: 둥근 모서리 13">
            <a:extLst>
              <a:ext uri="{FF2B5EF4-FFF2-40B4-BE49-F238E27FC236}">
                <a16:creationId xmlns:a16="http://schemas.microsoft.com/office/drawing/2014/main" id="{FBBD2B14-263C-477C-9991-B3F45429628D}"/>
              </a:ext>
            </a:extLst>
          </p:cNvPr>
          <p:cNvSpPr/>
          <p:nvPr/>
        </p:nvSpPr>
        <p:spPr>
          <a:xfrm>
            <a:off x="2604110" y="2247900"/>
            <a:ext cx="3467185" cy="770854"/>
          </a:xfrm>
          <a:prstGeom prst="roundRect">
            <a:avLst>
              <a:gd name="adj" fmla="val 50000"/>
            </a:avLst>
          </a:prstGeom>
          <a:solidFill>
            <a:srgbClr val="A16E55"/>
          </a:solidFill>
          <a:ln>
            <a:solidFill>
              <a:srgbClr val="E0CD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경기천년제목V Bold" panose="02020803020101020101" pitchFamily="18" charset="-127"/>
                <a:ea typeface="경기천년제목V Bold" panose="02020803020101020101" pitchFamily="18" charset="-127"/>
              </a:rPr>
              <a:t>데이터 모델링</a:t>
            </a:r>
            <a:endParaRPr lang="ko-KR" altLang="en-US" sz="2800" dirty="0">
              <a:latin typeface="경기천년제목V Bold" panose="02020803020101020101" pitchFamily="18" charset="-127"/>
              <a:ea typeface="경기천년제목V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6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995" r="23071" b="180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 rot="-226895">
            <a:off x="1133920" y="1729414"/>
            <a:ext cx="7325040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04.Manager</a:t>
            </a:r>
            <a:endParaRPr lang="en-US" sz="9999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 rot="-226895">
            <a:off x="8486067" y="2116321"/>
            <a:ext cx="4583033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 smtClean="0">
                <a:solidFill>
                  <a:srgbClr val="FFF9F9"/>
                </a:solidFill>
                <a:latin typeface="티웨이_항공" panose="02000300000000000000" pitchFamily="2" charset="-127"/>
                <a:ea typeface="티웨이_항공" panose="02000300000000000000" pitchFamily="2" charset="-127"/>
              </a:rPr>
              <a:t>Process</a:t>
            </a:r>
            <a:endParaRPr lang="en-US" sz="9999" dirty="0">
              <a:solidFill>
                <a:srgbClr val="FFF9F9"/>
              </a:solidFill>
              <a:latin typeface="티웨이_항공" panose="02000300000000000000" pitchFamily="2" charset="-127"/>
              <a:ea typeface="티웨이_항공" panose="02000300000000000000" pitchFamily="2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700237" y="2857500"/>
            <a:ext cx="3785764" cy="881051"/>
          </a:xfrm>
          <a:custGeom>
            <a:avLst/>
            <a:gdLst/>
            <a:ahLst/>
            <a:cxnLst/>
            <a:rect l="l" t="t" r="r" b="b"/>
            <a:pathLst>
              <a:path w="3785764" h="881051">
                <a:moveTo>
                  <a:pt x="0" y="0"/>
                </a:moveTo>
                <a:lnTo>
                  <a:pt x="3785765" y="0"/>
                </a:lnTo>
                <a:lnTo>
                  <a:pt x="3785765" y="881051"/>
                </a:lnTo>
                <a:lnTo>
                  <a:pt x="0" y="881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90024">
            <a:off x="11332382" y="962034"/>
            <a:ext cx="981002" cy="1114775"/>
          </a:xfrm>
          <a:custGeom>
            <a:avLst/>
            <a:gdLst/>
            <a:ahLst/>
            <a:cxnLst/>
            <a:rect l="l" t="t" r="r" b="b"/>
            <a:pathLst>
              <a:path w="981002" h="1114775">
                <a:moveTo>
                  <a:pt x="0" y="0"/>
                </a:moveTo>
                <a:lnTo>
                  <a:pt x="981002" y="0"/>
                </a:lnTo>
                <a:lnTo>
                  <a:pt x="981002" y="1114776"/>
                </a:lnTo>
                <a:lnTo>
                  <a:pt x="0" y="11147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12327">
            <a:off x="13710160" y="3136996"/>
            <a:ext cx="1443849" cy="1270587"/>
          </a:xfrm>
          <a:custGeom>
            <a:avLst/>
            <a:gdLst/>
            <a:ahLst/>
            <a:cxnLst/>
            <a:rect l="l" t="t" r="r" b="b"/>
            <a:pathLst>
              <a:path w="1443849" h="1270587">
                <a:moveTo>
                  <a:pt x="0" y="0"/>
                </a:moveTo>
                <a:lnTo>
                  <a:pt x="1443849" y="0"/>
                </a:lnTo>
                <a:lnTo>
                  <a:pt x="1443849" y="1270587"/>
                </a:lnTo>
                <a:lnTo>
                  <a:pt x="0" y="12705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8477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693</Words>
  <Application>Microsoft Office PowerPoint</Application>
  <PresentationFormat>사용자 지정</PresentationFormat>
  <Paragraphs>229</Paragraphs>
  <Slides>51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Calibri</vt:lpstr>
      <vt:lpstr>경기천년제목V Bold</vt:lpstr>
      <vt:lpstr>티웨이_항공</vt:lpstr>
      <vt:lpstr>맑은 고딕</vt:lpstr>
      <vt:lpstr>Arial</vt:lpstr>
      <vt:lpstr>Jua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Playful Doodle Cute Coffee Shop Company Profile Presentation</dc:title>
  <dc:creator>KB</dc:creator>
  <cp:lastModifiedBy>KB</cp:lastModifiedBy>
  <cp:revision>69</cp:revision>
  <dcterms:created xsi:type="dcterms:W3CDTF">2006-08-16T00:00:00Z</dcterms:created>
  <dcterms:modified xsi:type="dcterms:W3CDTF">2023-07-05T02:56:38Z</dcterms:modified>
  <dc:identifier>DAFnjr2Wm1I</dc:identifier>
</cp:coreProperties>
</file>